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5" r:id="rId6"/>
  </p:sldMasterIdLst>
  <p:notesMasterIdLst>
    <p:notesMasterId r:id="rId45"/>
  </p:notesMasterIdLst>
  <p:handoutMasterIdLst>
    <p:handoutMasterId r:id="rId46"/>
  </p:handoutMasterIdLst>
  <p:sldIdLst>
    <p:sldId id="338" r:id="rId7"/>
    <p:sldId id="350" r:id="rId8"/>
    <p:sldId id="355" r:id="rId9"/>
    <p:sldId id="368" r:id="rId10"/>
    <p:sldId id="360" r:id="rId11"/>
    <p:sldId id="359" r:id="rId12"/>
    <p:sldId id="379" r:id="rId13"/>
    <p:sldId id="371" r:id="rId14"/>
    <p:sldId id="372" r:id="rId15"/>
    <p:sldId id="384" r:id="rId16"/>
    <p:sldId id="365" r:id="rId17"/>
    <p:sldId id="369" r:id="rId18"/>
    <p:sldId id="373" r:id="rId19"/>
    <p:sldId id="370" r:id="rId20"/>
    <p:sldId id="374" r:id="rId21"/>
    <p:sldId id="361" r:id="rId22"/>
    <p:sldId id="367" r:id="rId23"/>
    <p:sldId id="362" r:id="rId24"/>
    <p:sldId id="389" r:id="rId25"/>
    <p:sldId id="385" r:id="rId26"/>
    <p:sldId id="391" r:id="rId27"/>
    <p:sldId id="380" r:id="rId28"/>
    <p:sldId id="378" r:id="rId29"/>
    <p:sldId id="390" r:id="rId30"/>
    <p:sldId id="392" r:id="rId31"/>
    <p:sldId id="394" r:id="rId32"/>
    <p:sldId id="383" r:id="rId33"/>
    <p:sldId id="375" r:id="rId34"/>
    <p:sldId id="386" r:id="rId35"/>
    <p:sldId id="387" r:id="rId36"/>
    <p:sldId id="388" r:id="rId37"/>
    <p:sldId id="342" r:id="rId38"/>
    <p:sldId id="343" r:id="rId39"/>
    <p:sldId id="363" r:id="rId40"/>
    <p:sldId id="393" r:id="rId41"/>
    <p:sldId id="364" r:id="rId42"/>
    <p:sldId id="366" r:id="rId43"/>
    <p:sldId id="381" r:id="rId4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E1"/>
    <a:srgbClr val="8C8888"/>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4"/>
    <p:restoredTop sz="94093"/>
  </p:normalViewPr>
  <p:slideViewPr>
    <p:cSldViewPr snapToGrid="0" snapToObjects="1" showGuides="1">
      <p:cViewPr varScale="1">
        <p:scale>
          <a:sx n="146" d="100"/>
          <a:sy n="146" d="100"/>
        </p:scale>
        <p:origin x="184" y="728"/>
      </p:cViewPr>
      <p:guideLst>
        <p:guide orient="horz" pos="1620"/>
        <p:guide pos="2880"/>
      </p:guideLst>
    </p:cSldViewPr>
  </p:slideViewPr>
  <p:outlineViewPr>
    <p:cViewPr>
      <p:scale>
        <a:sx n="33" d="100"/>
        <a:sy n="33" d="100"/>
      </p:scale>
      <p:origin x="0" y="-328"/>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2/14/19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1564660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19</a:t>
            </a:fld>
            <a:endParaRPr lang="en-US"/>
          </a:p>
        </p:txBody>
      </p:sp>
    </p:spTree>
    <p:extLst>
      <p:ext uri="{BB962C8B-B14F-4D97-AF65-F5344CB8AC3E}">
        <p14:creationId xmlns:p14="http://schemas.microsoft.com/office/powerpoint/2010/main" val="1501720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AED143-1506-434C-B47D-CBF33F177BEB}" type="slidenum">
              <a:rPr lang="en-US" smtClean="0"/>
              <a:t>21</a:t>
            </a:fld>
            <a:endParaRPr lang="en-US"/>
          </a:p>
        </p:txBody>
      </p:sp>
    </p:spTree>
    <p:extLst>
      <p:ext uri="{BB962C8B-B14F-4D97-AF65-F5344CB8AC3E}">
        <p14:creationId xmlns:p14="http://schemas.microsoft.com/office/powerpoint/2010/main" val="2296758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AED143-1506-434C-B47D-CBF33F177BEB}" type="slidenum">
              <a:rPr lang="en-US" smtClean="0"/>
              <a:t>22</a:t>
            </a:fld>
            <a:endParaRPr lang="en-US"/>
          </a:p>
        </p:txBody>
      </p:sp>
    </p:spTree>
    <p:extLst>
      <p:ext uri="{BB962C8B-B14F-4D97-AF65-F5344CB8AC3E}">
        <p14:creationId xmlns:p14="http://schemas.microsoft.com/office/powerpoint/2010/main" val="132812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013549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2102299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25</a:t>
            </a:fld>
            <a:endParaRPr lang="en-US"/>
          </a:p>
        </p:txBody>
      </p:sp>
    </p:spTree>
    <p:extLst>
      <p:ext uri="{BB962C8B-B14F-4D97-AF65-F5344CB8AC3E}">
        <p14:creationId xmlns:p14="http://schemas.microsoft.com/office/powerpoint/2010/main" val="2890628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1238048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27</a:t>
            </a:fld>
            <a:endParaRPr lang="en-US"/>
          </a:p>
        </p:txBody>
      </p:sp>
    </p:spTree>
    <p:extLst>
      <p:ext uri="{BB962C8B-B14F-4D97-AF65-F5344CB8AC3E}">
        <p14:creationId xmlns:p14="http://schemas.microsoft.com/office/powerpoint/2010/main" val="3192858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4138433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3590290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simple example of Node-RED function. Maybe use online version to show twitter feed. Describe the parts of the interface. Show the debugger and </a:t>
            </a:r>
            <a:r>
              <a:rPr lang="en-US" dirty="0" err="1"/>
              <a:t>msg</a:t>
            </a:r>
            <a:r>
              <a:rPr lang="en-US" dirty="0"/>
              <a:t> object.</a:t>
            </a:r>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3257581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simple /</a:t>
            </a:r>
            <a:r>
              <a:rPr lang="en-US" dirty="0" err="1"/>
              <a:t>getCurrentApprovers</a:t>
            </a:r>
            <a:r>
              <a:rPr lang="en-US" dirty="0"/>
              <a:t> web service. Show how to run locally with Inject, how to debug, how to use Function and </a:t>
            </a:r>
            <a:r>
              <a:rPr lang="en-US" dirty="0" err="1"/>
              <a:t>msg</a:t>
            </a:r>
            <a:r>
              <a:rPr lang="en-US" dirty="0"/>
              <a:t> to parse and return what you actually want. How to use debug to see results/progress.</a:t>
            </a:r>
          </a:p>
        </p:txBody>
      </p:sp>
      <p:sp>
        <p:nvSpPr>
          <p:cNvPr id="4" name="Slide Number Placeholder 3"/>
          <p:cNvSpPr>
            <a:spLocks noGrp="1"/>
          </p:cNvSpPr>
          <p:nvPr>
            <p:ph type="sldNum" sz="quarter" idx="5"/>
          </p:nvPr>
        </p:nvSpPr>
        <p:spPr/>
        <p:txBody>
          <a:bodyPr/>
          <a:lstStyle/>
          <a:p>
            <a:fld id="{18D02FFD-07D4-5C4F-BD77-921008177348}" type="slidenum">
              <a:rPr lang="en-US" smtClean="0"/>
              <a:t>30</a:t>
            </a:fld>
            <a:endParaRPr lang="en-US"/>
          </a:p>
        </p:txBody>
      </p:sp>
    </p:spTree>
    <p:extLst>
      <p:ext uri="{BB962C8B-B14F-4D97-AF65-F5344CB8AC3E}">
        <p14:creationId xmlns:p14="http://schemas.microsoft.com/office/powerpoint/2010/main" val="3862590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392344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2057534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455432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1255814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251329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1833056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3579529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3153614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3781673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59788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simple /</a:t>
            </a:r>
            <a:r>
              <a:rPr lang="en-US" dirty="0" err="1"/>
              <a:t>getCurrentApprovers</a:t>
            </a:r>
            <a:r>
              <a:rPr lang="en-US" dirty="0"/>
              <a:t> web service. Show how to run locally with Inject, how to debug, how to use Function and </a:t>
            </a:r>
            <a:r>
              <a:rPr lang="en-US" dirty="0" err="1"/>
              <a:t>msg</a:t>
            </a:r>
            <a:r>
              <a:rPr lang="en-US" dirty="0"/>
              <a:t> to parse and return what you actually want. How to use debug to see results/progress.</a:t>
            </a:r>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261728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618525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Tree>
    <p:extLst>
      <p:ext uri="{BB962C8B-B14F-4D97-AF65-F5344CB8AC3E}">
        <p14:creationId xmlns:p14="http://schemas.microsoft.com/office/powerpoint/2010/main" val="15027498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2655985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Think 2019 / Session 7604 / February 12-15,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2631524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Session 7604 / February 12-15, 2019 / © 2019 IBM Corporation</a:t>
            </a:r>
          </a:p>
        </p:txBody>
      </p:sp>
    </p:spTree>
    <p:extLst>
      <p:ext uri="{BB962C8B-B14F-4D97-AF65-F5344CB8AC3E}">
        <p14:creationId xmlns:p14="http://schemas.microsoft.com/office/powerpoint/2010/main" val="11342803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52372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Session 7604 / February 12-15,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8850816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Tree>
    <p:extLst>
      <p:ext uri="{BB962C8B-B14F-4D97-AF65-F5344CB8AC3E}">
        <p14:creationId xmlns:p14="http://schemas.microsoft.com/office/powerpoint/2010/main" val="1091205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Tree>
    <p:extLst>
      <p:ext uri="{BB962C8B-B14F-4D97-AF65-F5344CB8AC3E}">
        <p14:creationId xmlns:p14="http://schemas.microsoft.com/office/powerpoint/2010/main" val="3878041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2336553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rPr>
              <a:t>Think 2019 / Session 7604 / February 12-15,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Session 7604 / February 12-15,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Session 7604 / February 12-15,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Session 7604 / February 12-15, 2019 / © 2019 IBM Corporation</a:t>
            </a: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Session 7604 / February 12-15, 2019 / © 2019 IBM Corporation</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solidFill>
                  <a:srgbClr val="000000"/>
                </a:solidFill>
              </a:rPr>
              <a:t>Think 2019 / Session 7604 / February 12-15,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rPr>
              <a:t>Think 2019 / Session 7604 / February 12-15,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Session 7604 / February 12-15,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Session 7604 / February 12-15,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Session 7604 / February 12-15, 2019 / © 2019 IBM Corporation</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Session 7604 / February 12-15, 2019 / © 2019 IBM Corporation</a:t>
            </a: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2019 / Session 7604 / February 12-15,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Think 2019 / Session 7604 / February 12-15,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Session 7604 / February 12-15,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Session 7604 / February 12-15,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Session 7604 / February 12-15, 2019 / © 2019 IBM Corporation</a:t>
            </a:r>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Think 2019 / Session 7604 / February 12-15,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Think 2019 / Session 7604 / February 12-15,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Session 7604 / February 12-15,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9126982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Think 2019 / Session 7604 / February 12-15, 2019 / © 2019 IBM Corporation</a:t>
            </a:r>
          </a:p>
        </p:txBody>
      </p:sp>
    </p:spTree>
    <p:extLst>
      <p:ext uri="{BB962C8B-B14F-4D97-AF65-F5344CB8AC3E}">
        <p14:creationId xmlns:p14="http://schemas.microsoft.com/office/powerpoint/2010/main" val="2437636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4925360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6512823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11713871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Session 7604 / February 12-15, 2019 / © 2019 IBM Corporation</a:t>
            </a:r>
          </a:p>
        </p:txBody>
      </p:sp>
    </p:spTree>
    <p:extLst>
      <p:ext uri="{BB962C8B-B14F-4D97-AF65-F5344CB8AC3E}">
        <p14:creationId xmlns:p14="http://schemas.microsoft.com/office/powerpoint/2010/main" val="1453675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theme" Target="../theme/theme3.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theme" Target="../theme/theme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 Id="rId3"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theme" Target="../theme/theme5.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8" Type="http://schemas.openxmlformats.org/officeDocument/2006/relationships/slideLayout" Target="../slideLayouts/slideLayout154.xml"/><Relationship Id="rId3" Type="http://schemas.openxmlformats.org/officeDocument/2006/relationships/slideLayout" Target="../slideLayouts/slideLayout14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theme" Target="../theme/theme6.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8" Type="http://schemas.openxmlformats.org/officeDocument/2006/relationships/slideLayout" Target="../slideLayouts/slideLayout191.xml"/><Relationship Id="rId3"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Think 2019 / Session 7604 / February 12-15,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Think 2019 / Session 7604 / February 12-15, 2019 / © 2019 IBM Corporation</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Think 2019 / Session 7604 / February 12-15, 2019 / © 2019 IBM Corporation</a:t>
            </a:r>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Think 2019 / Session 7604 / February 12-15, 2019 / © 2019 IBM Corporation</a:t>
            </a:r>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solidFill>
                  <a:srgbClr val="000000"/>
                </a:solidFill>
              </a:rPr>
              <a:t>Think 2019 / Session 7604 / February 12-15, 2019 / © 2019 IBM Corporation</a:t>
            </a: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solidFill>
                  <a:srgbClr val="000000"/>
                </a:solidFill>
              </a:rPr>
              <a:t>Think 2019 / Session 7604 / February 12-15, 2019 / © 2019 IBM Corporation</a:t>
            </a: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8.xml"/><Relationship Id="rId5" Type="http://schemas.openxmlformats.org/officeDocument/2006/relationships/image" Target="../media/image1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8.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8.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8.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8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88.xml"/><Relationship Id="rId6" Type="http://schemas.openxmlformats.org/officeDocument/2006/relationships/image" Target="../media/image15.png"/><Relationship Id="rId5" Type="http://schemas.openxmlformats.org/officeDocument/2006/relationships/image" Target="../media/image29.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88.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5D7AAD-79AB-C34A-BB24-5F1424D95260}"/>
              </a:ext>
            </a:extLst>
          </p:cNvPr>
          <p:cNvSpPr/>
          <p:nvPr/>
        </p:nvSpPr>
        <p:spPr>
          <a:xfrm>
            <a:off x="153563" y="3636660"/>
            <a:ext cx="1660247" cy="774796"/>
          </a:xfrm>
          <a:prstGeom prst="rect">
            <a:avLst/>
          </a:prstGeom>
          <a:solidFill>
            <a:srgbClr val="E1E1E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Title 2"/>
          <p:cNvSpPr>
            <a:spLocks noGrp="1"/>
          </p:cNvSpPr>
          <p:nvPr>
            <p:ph type="title"/>
          </p:nvPr>
        </p:nvSpPr>
        <p:spPr/>
        <p:txBody>
          <a:bodyPr/>
          <a:lstStyle/>
          <a:p>
            <a:r>
              <a:rPr lang="en-US" sz="1800" b="1" dirty="0">
                <a:latin typeface="IBM Plex Sans Condensed" panose="020B0506050203000203" pitchFamily="34" charset="77"/>
              </a:rPr>
              <a:t>Using Node-RED to Bring IBM Domino Content into Your Web and Mobile Applications</a:t>
            </a:r>
            <a:br>
              <a:rPr lang="en-US" sz="1800" dirty="0"/>
            </a:br>
            <a:r>
              <a:rPr lang="en-US" sz="1800" dirty="0"/>
              <a:t>—</a:t>
            </a: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r>
              <a:rPr lang="en-US" sz="1400" b="1" dirty="0">
                <a:latin typeface="IBM Plex Sans Condensed" panose="020B0506050203000203" pitchFamily="34" charset="77"/>
              </a:rPr>
              <a:t>Scott Good</a:t>
            </a:r>
            <a:br>
              <a:rPr lang="en-US" sz="1400" dirty="0"/>
            </a:br>
            <a:r>
              <a:rPr lang="en-US" sz="1200" i="1" dirty="0" err="1"/>
              <a:t>scott.good@us.ibm.com</a:t>
            </a:r>
            <a:endParaRPr lang="en-US" dirty="0"/>
          </a:p>
        </p:txBody>
      </p:sp>
      <p:sp>
        <p:nvSpPr>
          <p:cNvPr id="4"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dirty="0">
                <a:solidFill>
                  <a:srgbClr val="8C8888"/>
                </a:solidFill>
              </a:rPr>
              <a:t>Think 2019 / Session 7604 / February 12-15, 2019 / © 2019 IBM Corporation</a:t>
            </a:r>
          </a:p>
        </p:txBody>
      </p:sp>
    </p:spTree>
    <p:extLst>
      <p:ext uri="{BB962C8B-B14F-4D97-AF65-F5344CB8AC3E}">
        <p14:creationId xmlns:p14="http://schemas.microsoft.com/office/powerpoint/2010/main" val="3686600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IBM Plex Sans Condensed" panose="020B0506050203000203" pitchFamily="34" charset="77"/>
              </a:rPr>
              <a:t>Part 2: </a:t>
            </a:r>
            <a:r>
              <a:rPr lang="en-US" dirty="0"/>
              <a:t>Node-RED</a:t>
            </a:r>
            <a:br>
              <a:rPr lang="en-US" dirty="0">
                <a:solidFill>
                  <a:schemeClr val="tx1"/>
                </a:solidFill>
              </a:rPr>
            </a:br>
            <a:r>
              <a:rPr lang="en-US" dirty="0">
                <a:solidFill>
                  <a:schemeClr val="tx1"/>
                </a:solidFill>
              </a:rPr>
              <a:t>          (</a:t>
            </a:r>
            <a:r>
              <a:rPr lang="en-US" b="1" dirty="0">
                <a:solidFill>
                  <a:schemeClr val="tx1"/>
                </a:solidFill>
                <a:latin typeface="IBM Plex Sans Condensed" panose="020B0506050203000203" pitchFamily="34" charset="77"/>
              </a:rPr>
              <a:t>with Domino</a:t>
            </a:r>
            <a:r>
              <a:rPr lang="en-US" dirty="0">
                <a:solidFill>
                  <a:schemeClr val="tx1"/>
                </a:solidFill>
              </a:rPr>
              <a:t>)</a:t>
            </a:r>
            <a:endParaRPr lang="en-US" b="1" dirty="0">
              <a:solidFill>
                <a:schemeClr val="tx1"/>
              </a:solidFill>
              <a:latin typeface="IBM Plex Sans Condensed" panose="020B0506050203000203" pitchFamily="34" charset="77"/>
            </a:endParaRPr>
          </a:p>
        </p:txBody>
      </p:sp>
      <p:sp>
        <p:nvSpPr>
          <p:cNvPr id="6" name="Footer Placeholder 4">
            <a:extLst>
              <a:ext uri="{FF2B5EF4-FFF2-40B4-BE49-F238E27FC236}">
                <a16:creationId xmlns:a16="http://schemas.microsoft.com/office/drawing/2014/main" id="{D0FE10D6-7A68-4C4D-B5C4-6E70939E29FB}"/>
              </a:ext>
            </a:extLst>
          </p:cNvPr>
          <p:cNvSpPr>
            <a:spLocks noGrp="1"/>
          </p:cNvSpPr>
          <p:nvPr>
            <p:ph type="ftr" sz="quarter" idx="10"/>
          </p:nvPr>
        </p:nvSpPr>
        <p:spPr>
          <a:xfrm>
            <a:off x="228600" y="4826480"/>
            <a:ext cx="6400800" cy="137160"/>
          </a:xfrm>
        </p:spPr>
        <p:txBody>
          <a:bodyPr/>
          <a:lstStyle/>
          <a:p>
            <a:r>
              <a:rPr lang="en-US" dirty="0">
                <a:solidFill>
                  <a:schemeClr val="bg2">
                    <a:alpha val="51000"/>
                  </a:schemeClr>
                </a:solidFill>
              </a:rPr>
              <a:t>Think 2019 / Session 7604 / February 12-15, 2019 / © 2019 IBM Corporation</a:t>
            </a:r>
          </a:p>
        </p:txBody>
      </p:sp>
    </p:spTree>
    <p:extLst>
      <p:ext uri="{BB962C8B-B14F-4D97-AF65-F5344CB8AC3E}">
        <p14:creationId xmlns:p14="http://schemas.microsoft.com/office/powerpoint/2010/main" val="154608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IBM Plex Sans Condensed" panose="020B0506050203000203" pitchFamily="34" charset="77"/>
              </a:rPr>
              <a:t>Consider this question…</a:t>
            </a:r>
          </a:p>
        </p:txBody>
      </p:sp>
      <p:sp>
        <p:nvSpPr>
          <p:cNvPr id="7" name="Footer Placeholder 6"/>
          <p:cNvSpPr>
            <a:spLocks noGrp="1"/>
          </p:cNvSpPr>
          <p:nvPr>
            <p:ph type="ftr" sz="quarter" idx="11"/>
          </p:nvPr>
        </p:nvSpPr>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sp>
        <p:nvSpPr>
          <p:cNvPr id="6" name="Text Placeholder 5"/>
          <p:cNvSpPr>
            <a:spLocks noGrp="1"/>
          </p:cNvSpPr>
          <p:nvPr>
            <p:ph type="body" sz="quarter" idx="14"/>
          </p:nvPr>
        </p:nvSpPr>
        <p:spPr>
          <a:xfrm>
            <a:off x="228600" y="1097280"/>
            <a:ext cx="3525715" cy="3585845"/>
          </a:xfrm>
        </p:spPr>
        <p:txBody>
          <a:bodyPr/>
          <a:lstStyle/>
          <a:p>
            <a:r>
              <a:rPr lang="en-US" dirty="0"/>
              <a:t>You are building a web or mobile application outside of Domino.</a:t>
            </a:r>
          </a:p>
          <a:p>
            <a:r>
              <a:rPr lang="en-US" dirty="0"/>
              <a:t>You need to retrieve--from a Domino database--a list of all the names of current approvers in an unknown number of open workflow documents. </a:t>
            </a:r>
          </a:p>
          <a:p>
            <a:r>
              <a:rPr lang="en-US" dirty="0"/>
              <a:t>The result will be used in a drop-down list for filtering requests by approver.</a:t>
            </a:r>
          </a:p>
          <a:p>
            <a:r>
              <a:rPr lang="en-US" dirty="0"/>
              <a:t>How would you do it?</a:t>
            </a:r>
          </a:p>
          <a:p>
            <a:endParaRPr lang="en-US" dirty="0"/>
          </a:p>
        </p:txBody>
      </p:sp>
      <p:pic>
        <p:nvPicPr>
          <p:cNvPr id="3" name="Picture 2">
            <a:extLst>
              <a:ext uri="{FF2B5EF4-FFF2-40B4-BE49-F238E27FC236}">
                <a16:creationId xmlns:a16="http://schemas.microsoft.com/office/drawing/2014/main" id="{0E110978-3E1A-C44F-89E4-C390D8623702}"/>
              </a:ext>
            </a:extLst>
          </p:cNvPr>
          <p:cNvPicPr>
            <a:picLocks noChangeAspect="1"/>
          </p:cNvPicPr>
          <p:nvPr/>
        </p:nvPicPr>
        <p:blipFill>
          <a:blip r:embed="rId3"/>
          <a:stretch>
            <a:fillRect/>
          </a:stretch>
        </p:blipFill>
        <p:spPr>
          <a:xfrm>
            <a:off x="4098106" y="411479"/>
            <a:ext cx="4629726" cy="4195689"/>
          </a:xfrm>
          <a:prstGeom prst="rect">
            <a:avLst/>
          </a:prstGeom>
        </p:spPr>
      </p:pic>
    </p:spTree>
    <p:extLst>
      <p:ext uri="{BB962C8B-B14F-4D97-AF65-F5344CB8AC3E}">
        <p14:creationId xmlns:p14="http://schemas.microsoft.com/office/powerpoint/2010/main" val="158509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IBM Plex Sans Condensed" panose="020B0506050203000203" pitchFamily="34" charset="77"/>
              </a:rPr>
              <a:t>One option: </a:t>
            </a:r>
            <a:r>
              <a:rPr lang="en-US" b="1" dirty="0" err="1">
                <a:latin typeface="IBM Plex Sans Condensed" panose="020B0506050203000203" pitchFamily="34" charset="77"/>
              </a:rPr>
              <a:t>LotusScript</a:t>
            </a:r>
            <a:endParaRPr lang="en-US" b="1" dirty="0">
              <a:latin typeface="IBM Plex Sans Condensed" panose="020B0506050203000203" pitchFamily="34" charset="77"/>
            </a:endParaRPr>
          </a:p>
        </p:txBody>
      </p:sp>
      <p:sp>
        <p:nvSpPr>
          <p:cNvPr id="7" name="Footer Placeholder 6"/>
          <p:cNvSpPr>
            <a:spLocks noGrp="1"/>
          </p:cNvSpPr>
          <p:nvPr>
            <p:ph type="ftr" sz="quarter" idx="11"/>
          </p:nvPr>
        </p:nvSpPr>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sp>
        <p:nvSpPr>
          <p:cNvPr id="6" name="Text Placeholder 5"/>
          <p:cNvSpPr>
            <a:spLocks noGrp="1"/>
          </p:cNvSpPr>
          <p:nvPr>
            <p:ph type="body" sz="quarter" idx="14"/>
          </p:nvPr>
        </p:nvSpPr>
        <p:spPr>
          <a:xfrm>
            <a:off x="228600" y="1097280"/>
            <a:ext cx="3525715" cy="3585845"/>
          </a:xfrm>
        </p:spPr>
        <p:txBody>
          <a:bodyPr/>
          <a:lstStyle/>
          <a:p>
            <a:r>
              <a:rPr lang="en-US" dirty="0"/>
              <a:t>If you have the Domino Designer…</a:t>
            </a:r>
          </a:p>
          <a:p>
            <a:pPr marL="176213"/>
            <a:r>
              <a:rPr lang="en-US" dirty="0"/>
              <a:t>…and know </a:t>
            </a:r>
            <a:r>
              <a:rPr lang="en-US" dirty="0" err="1"/>
              <a:t>LotusScript</a:t>
            </a:r>
            <a:r>
              <a:rPr lang="en-US" dirty="0"/>
              <a:t>…</a:t>
            </a:r>
          </a:p>
          <a:p>
            <a:r>
              <a:rPr lang="en-US" dirty="0"/>
              <a:t>…a </a:t>
            </a:r>
            <a:r>
              <a:rPr lang="en-US" dirty="0" err="1"/>
              <a:t>LotusScript</a:t>
            </a:r>
            <a:r>
              <a:rPr lang="en-US" dirty="0"/>
              <a:t> agent is a good (and time-honored) way to create a web service to access Domino content.</a:t>
            </a:r>
          </a:p>
          <a:p>
            <a:endParaRPr lang="en-US" dirty="0"/>
          </a:p>
          <a:p>
            <a:endParaRPr lang="en-US" dirty="0"/>
          </a:p>
          <a:p>
            <a:endParaRPr lang="en-US" dirty="0"/>
          </a:p>
          <a:p>
            <a:r>
              <a:rPr lang="en-US" sz="1200" dirty="0"/>
              <a:t>[This example is hard-coded to a single query and returns the value of one specific field.]</a:t>
            </a:r>
          </a:p>
          <a:p>
            <a:endParaRPr lang="en-US" dirty="0"/>
          </a:p>
        </p:txBody>
      </p:sp>
      <p:pic>
        <p:nvPicPr>
          <p:cNvPr id="9" name="Picture 8">
            <a:extLst>
              <a:ext uri="{FF2B5EF4-FFF2-40B4-BE49-F238E27FC236}">
                <a16:creationId xmlns:a16="http://schemas.microsoft.com/office/drawing/2014/main" id="{25E96A04-DB24-1642-93CA-1BB140FDD1AC}"/>
              </a:ext>
            </a:extLst>
          </p:cNvPr>
          <p:cNvPicPr>
            <a:picLocks noChangeAspect="1"/>
          </p:cNvPicPr>
          <p:nvPr/>
        </p:nvPicPr>
        <p:blipFill>
          <a:blip r:embed="rId3"/>
          <a:stretch>
            <a:fillRect/>
          </a:stretch>
        </p:blipFill>
        <p:spPr>
          <a:xfrm>
            <a:off x="4247389" y="351186"/>
            <a:ext cx="4450209" cy="4502477"/>
          </a:xfrm>
          <a:prstGeom prst="rect">
            <a:avLst/>
          </a:prstGeom>
        </p:spPr>
      </p:pic>
    </p:spTree>
    <p:extLst>
      <p:ext uri="{BB962C8B-B14F-4D97-AF65-F5344CB8AC3E}">
        <p14:creationId xmlns:p14="http://schemas.microsoft.com/office/powerpoint/2010/main" val="357273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IBM Plex Sans Condensed" panose="020B0506050203000203" pitchFamily="34" charset="77"/>
              </a:rPr>
              <a:t>Or: </a:t>
            </a:r>
            <a:r>
              <a:rPr lang="en-US" b="1" dirty="0" err="1">
                <a:latin typeface="IBM Plex Sans Condensed" panose="020B0506050203000203" pitchFamily="34" charset="77"/>
              </a:rPr>
              <a:t>LotusScript</a:t>
            </a:r>
            <a:r>
              <a:rPr lang="en-US" b="1" dirty="0">
                <a:latin typeface="IBM Plex Sans Condensed" panose="020B0506050203000203" pitchFamily="34" charset="77"/>
              </a:rPr>
              <a:t> with DQL</a:t>
            </a:r>
          </a:p>
        </p:txBody>
      </p:sp>
      <p:sp>
        <p:nvSpPr>
          <p:cNvPr id="7" name="Footer Placeholder 6"/>
          <p:cNvSpPr>
            <a:spLocks noGrp="1"/>
          </p:cNvSpPr>
          <p:nvPr>
            <p:ph type="ftr" sz="quarter" idx="11"/>
          </p:nvPr>
        </p:nvSpPr>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sp>
        <p:nvSpPr>
          <p:cNvPr id="6" name="Text Placeholder 5"/>
          <p:cNvSpPr>
            <a:spLocks noGrp="1"/>
          </p:cNvSpPr>
          <p:nvPr>
            <p:ph type="body" sz="quarter" idx="14"/>
          </p:nvPr>
        </p:nvSpPr>
        <p:spPr>
          <a:xfrm>
            <a:off x="228600" y="1097280"/>
            <a:ext cx="3525715" cy="3585845"/>
          </a:xfrm>
        </p:spPr>
        <p:txBody>
          <a:bodyPr/>
          <a:lstStyle/>
          <a:p>
            <a:r>
              <a:rPr lang="en-US" dirty="0"/>
              <a:t>If you have the Domino Designer v10.0.1…</a:t>
            </a:r>
          </a:p>
          <a:p>
            <a:pPr marL="176213"/>
            <a:r>
              <a:rPr lang="en-US" dirty="0"/>
              <a:t>…and know </a:t>
            </a:r>
            <a:r>
              <a:rPr lang="en-US" dirty="0" err="1"/>
              <a:t>LotusScript</a:t>
            </a:r>
            <a:r>
              <a:rPr lang="en-US" dirty="0"/>
              <a:t>…</a:t>
            </a:r>
          </a:p>
          <a:p>
            <a:pPr marL="176213"/>
            <a:r>
              <a:rPr lang="en-US" dirty="0"/>
              <a:t>…and the new DQL classes…</a:t>
            </a:r>
          </a:p>
          <a:p>
            <a:r>
              <a:rPr lang="en-US" dirty="0"/>
              <a:t>…a </a:t>
            </a:r>
            <a:r>
              <a:rPr lang="en-US" dirty="0" err="1"/>
              <a:t>LotusScript</a:t>
            </a:r>
            <a:r>
              <a:rPr lang="en-US" dirty="0"/>
              <a:t> agent is </a:t>
            </a:r>
            <a:r>
              <a:rPr lang="en-US" i="1" dirty="0"/>
              <a:t>still </a:t>
            </a:r>
            <a:r>
              <a:rPr lang="en-US" dirty="0"/>
              <a:t>a good (and time-honored) way to create a web service to access Domino content.</a:t>
            </a:r>
          </a:p>
          <a:p>
            <a:endParaRPr lang="en-US" dirty="0"/>
          </a:p>
          <a:p>
            <a:r>
              <a:rPr lang="en-US" sz="1200" dirty="0"/>
              <a:t>[This example accepts the query and the list of fields to return on the URL]</a:t>
            </a:r>
          </a:p>
          <a:p>
            <a:endParaRPr lang="en-US" dirty="0"/>
          </a:p>
        </p:txBody>
      </p:sp>
      <p:pic>
        <p:nvPicPr>
          <p:cNvPr id="11" name="Picture 10">
            <a:extLst>
              <a:ext uri="{FF2B5EF4-FFF2-40B4-BE49-F238E27FC236}">
                <a16:creationId xmlns:a16="http://schemas.microsoft.com/office/drawing/2014/main" id="{213FCA76-3C93-E442-93E7-E0083E7D0C64}"/>
              </a:ext>
            </a:extLst>
          </p:cNvPr>
          <p:cNvPicPr>
            <a:picLocks noChangeAspect="1"/>
          </p:cNvPicPr>
          <p:nvPr/>
        </p:nvPicPr>
        <p:blipFill>
          <a:blip r:embed="rId3"/>
          <a:stretch>
            <a:fillRect/>
          </a:stretch>
        </p:blipFill>
        <p:spPr>
          <a:xfrm>
            <a:off x="4354211" y="236422"/>
            <a:ext cx="4245510" cy="4646620"/>
          </a:xfrm>
          <a:prstGeom prst="rect">
            <a:avLst/>
          </a:prstGeom>
        </p:spPr>
      </p:pic>
    </p:spTree>
    <p:extLst>
      <p:ext uri="{BB962C8B-B14F-4D97-AF65-F5344CB8AC3E}">
        <p14:creationId xmlns:p14="http://schemas.microsoft.com/office/powerpoint/2010/main" val="257479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IBM Plex Sans Condensed" panose="020B0506050203000203" pitchFamily="34" charset="77"/>
              </a:rPr>
              <a:t>Or: JavaScript with DQL</a:t>
            </a:r>
          </a:p>
        </p:txBody>
      </p:sp>
      <p:sp>
        <p:nvSpPr>
          <p:cNvPr id="7" name="Footer Placeholder 6"/>
          <p:cNvSpPr>
            <a:spLocks noGrp="1"/>
          </p:cNvSpPr>
          <p:nvPr>
            <p:ph type="ftr" sz="quarter" idx="11"/>
          </p:nvPr>
        </p:nvSpPr>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sp>
        <p:nvSpPr>
          <p:cNvPr id="6" name="Text Placeholder 5"/>
          <p:cNvSpPr>
            <a:spLocks noGrp="1"/>
          </p:cNvSpPr>
          <p:nvPr>
            <p:ph type="body" sz="quarter" idx="14"/>
          </p:nvPr>
        </p:nvSpPr>
        <p:spPr>
          <a:xfrm>
            <a:off x="228600" y="1097280"/>
            <a:ext cx="3525715" cy="3585845"/>
          </a:xfrm>
        </p:spPr>
        <p:txBody>
          <a:bodyPr/>
          <a:lstStyle/>
          <a:p>
            <a:r>
              <a:rPr lang="en-US" dirty="0"/>
              <a:t>Using the Domino v10 </a:t>
            </a:r>
            <a:r>
              <a:rPr lang="en-US" dirty="0">
                <a:solidFill>
                  <a:schemeClr val="accent3"/>
                </a:solidFill>
              </a:rPr>
              <a:t>domino-</a:t>
            </a:r>
            <a:r>
              <a:rPr lang="en-US" dirty="0" err="1">
                <a:solidFill>
                  <a:schemeClr val="accent3"/>
                </a:solidFill>
              </a:rPr>
              <a:t>db</a:t>
            </a:r>
            <a:r>
              <a:rPr lang="en-US" dirty="0"/>
              <a:t> capabilities for Node.js, it’s quite possible to build a RESTful web service using plain-old roll-your-own JavaScript…</a:t>
            </a:r>
          </a:p>
          <a:p>
            <a:r>
              <a:rPr lang="en-US" dirty="0"/>
              <a:t>…if you know how</a:t>
            </a:r>
          </a:p>
        </p:txBody>
      </p:sp>
      <p:pic>
        <p:nvPicPr>
          <p:cNvPr id="3" name="Picture 2">
            <a:extLst>
              <a:ext uri="{FF2B5EF4-FFF2-40B4-BE49-F238E27FC236}">
                <a16:creationId xmlns:a16="http://schemas.microsoft.com/office/drawing/2014/main" id="{A690129B-9C54-054A-83EC-33A5200F028E}"/>
              </a:ext>
            </a:extLst>
          </p:cNvPr>
          <p:cNvPicPr>
            <a:picLocks noChangeAspect="1"/>
          </p:cNvPicPr>
          <p:nvPr/>
        </p:nvPicPr>
        <p:blipFill>
          <a:blip r:embed="rId3"/>
          <a:stretch>
            <a:fillRect/>
          </a:stretch>
        </p:blipFill>
        <p:spPr>
          <a:xfrm>
            <a:off x="4343400" y="351196"/>
            <a:ext cx="4114800" cy="4475284"/>
          </a:xfrm>
          <a:prstGeom prst="rect">
            <a:avLst/>
          </a:prstGeom>
        </p:spPr>
      </p:pic>
    </p:spTree>
    <p:extLst>
      <p:ext uri="{BB962C8B-B14F-4D97-AF65-F5344CB8AC3E}">
        <p14:creationId xmlns:p14="http://schemas.microsoft.com/office/powerpoint/2010/main" val="197766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28600" y="4547913"/>
            <a:ext cx="1841127" cy="523220"/>
          </a:xfrm>
        </p:spPr>
        <p:txBody>
          <a:bodyPr/>
          <a:lstStyle/>
          <a:p>
            <a:r>
              <a:rPr lang="en-US" dirty="0">
                <a:solidFill>
                  <a:schemeClr val="bg2">
                    <a:alpha val="34000"/>
                  </a:schemeClr>
                </a:solidFill>
              </a:rPr>
              <a:t>Think 2019 </a:t>
            </a:r>
          </a:p>
          <a:p>
            <a:r>
              <a:rPr lang="en-US" dirty="0">
                <a:solidFill>
                  <a:schemeClr val="bg2">
                    <a:alpha val="34000"/>
                  </a:schemeClr>
                </a:solidFill>
              </a:rPr>
              <a:t>Session 7604</a:t>
            </a:r>
          </a:p>
          <a:p>
            <a:r>
              <a:rPr lang="en-US" dirty="0">
                <a:solidFill>
                  <a:schemeClr val="bg2">
                    <a:alpha val="34000"/>
                  </a:schemeClr>
                </a:solidFill>
              </a:rPr>
              <a:t>February 12-15, 2019</a:t>
            </a:r>
          </a:p>
          <a:p>
            <a:r>
              <a:rPr lang="en-US" dirty="0">
                <a:solidFill>
                  <a:schemeClr val="bg2">
                    <a:alpha val="34000"/>
                  </a:schemeClr>
                </a:solidFill>
              </a:rPr>
              <a:t>© 2019 IBM Corporation</a:t>
            </a:r>
          </a:p>
        </p:txBody>
      </p:sp>
      <p:sp>
        <p:nvSpPr>
          <p:cNvPr id="4" name="TextBox 3">
            <a:extLst>
              <a:ext uri="{FF2B5EF4-FFF2-40B4-BE49-F238E27FC236}">
                <a16:creationId xmlns:a16="http://schemas.microsoft.com/office/drawing/2014/main" id="{91D0E220-0B79-964B-8FC1-2CA106644BB5}"/>
              </a:ext>
            </a:extLst>
          </p:cNvPr>
          <p:cNvSpPr txBox="1"/>
          <p:nvPr/>
        </p:nvSpPr>
        <p:spPr>
          <a:xfrm>
            <a:off x="228600" y="324325"/>
            <a:ext cx="5753498" cy="523220"/>
          </a:xfrm>
          <a:prstGeom prst="rect">
            <a:avLst/>
          </a:prstGeom>
          <a:noFill/>
        </p:spPr>
        <p:txBody>
          <a:bodyPr wrap="none" rtlCol="0">
            <a:spAutoFit/>
          </a:bodyPr>
          <a:lstStyle/>
          <a:p>
            <a:r>
              <a:rPr lang="en-US" sz="2800" dirty="0">
                <a:solidFill>
                  <a:schemeClr val="bg2">
                    <a:alpha val="73000"/>
                  </a:schemeClr>
                </a:solidFill>
              </a:rPr>
              <a:t>But what if you’re not…you know…</a:t>
            </a:r>
          </a:p>
        </p:txBody>
      </p:sp>
      <p:sp>
        <p:nvSpPr>
          <p:cNvPr id="5" name="TextBox 4">
            <a:extLst>
              <a:ext uri="{FF2B5EF4-FFF2-40B4-BE49-F238E27FC236}">
                <a16:creationId xmlns:a16="http://schemas.microsoft.com/office/drawing/2014/main" id="{AB2B0F23-4173-6C48-9067-AC3264E7A1F0}"/>
              </a:ext>
            </a:extLst>
          </p:cNvPr>
          <p:cNvSpPr txBox="1"/>
          <p:nvPr/>
        </p:nvSpPr>
        <p:spPr>
          <a:xfrm>
            <a:off x="5375092" y="-1220016"/>
            <a:ext cx="3390672" cy="7786747"/>
          </a:xfrm>
          <a:prstGeom prst="rect">
            <a:avLst/>
          </a:prstGeom>
          <a:noFill/>
        </p:spPr>
        <p:txBody>
          <a:bodyPr wrap="none" rtlCol="0">
            <a:spAutoFit/>
          </a:bodyPr>
          <a:lstStyle/>
          <a:p>
            <a:r>
              <a:rPr lang="en-US" sz="50000" b="1" dirty="0">
                <a:solidFill>
                  <a:schemeClr val="bg2">
                    <a:alpha val="73000"/>
                  </a:schemeClr>
                </a:solidFill>
                <a:latin typeface="IBM Plex Sans" panose="020B0503050203000203" pitchFamily="34" charset="77"/>
              </a:rPr>
              <a:t>?</a:t>
            </a:r>
          </a:p>
        </p:txBody>
      </p:sp>
      <p:sp>
        <p:nvSpPr>
          <p:cNvPr id="7" name="Title 1">
            <a:extLst>
              <a:ext uri="{FF2B5EF4-FFF2-40B4-BE49-F238E27FC236}">
                <a16:creationId xmlns:a16="http://schemas.microsoft.com/office/drawing/2014/main" id="{0082039F-D1AB-1749-87C9-0DF0E17CEADC}"/>
              </a:ext>
            </a:extLst>
          </p:cNvPr>
          <p:cNvSpPr txBox="1">
            <a:spLocks/>
          </p:cNvSpPr>
          <p:nvPr/>
        </p:nvSpPr>
        <p:spPr>
          <a:xfrm>
            <a:off x="298204" y="1333513"/>
            <a:ext cx="8000835" cy="310550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9600" b="1" kern="1200">
                <a:solidFill>
                  <a:schemeClr val="bg2"/>
                </a:solidFill>
                <a:latin typeface="+mj-lt"/>
                <a:ea typeface="Arial" charset="0"/>
                <a:cs typeface="Arial" charset="0"/>
              </a:defRPr>
            </a:lvl1pPr>
          </a:lstStyle>
          <a:p>
            <a:pPr>
              <a:lnSpc>
                <a:spcPct val="100000"/>
              </a:lnSpc>
              <a:spcAft>
                <a:spcPts val="2400"/>
              </a:spcAft>
            </a:pPr>
            <a:r>
              <a:rPr lang="en-US" sz="8000" dirty="0">
                <a:solidFill>
                  <a:schemeClr val="tx1"/>
                </a:solidFill>
                <a:latin typeface="IBM Plex Sans Condensed" panose="020B0506050203000203" pitchFamily="34" charset="77"/>
              </a:rPr>
              <a:t>…or just want an</a:t>
            </a:r>
            <a:br>
              <a:rPr lang="en-US" sz="8000" dirty="0">
                <a:solidFill>
                  <a:schemeClr val="tx1"/>
                </a:solidFill>
                <a:latin typeface="IBM Plex Sans Condensed" panose="020B0506050203000203" pitchFamily="34" charset="77"/>
              </a:rPr>
            </a:br>
            <a:r>
              <a:rPr lang="en-US" sz="8000" dirty="0">
                <a:solidFill>
                  <a:schemeClr val="tx1"/>
                </a:solidFill>
                <a:latin typeface="IBM Plex Sans Condensed" panose="020B0506050203000203" pitchFamily="34" charset="77"/>
              </a:rPr>
              <a:t>easier way to do it</a:t>
            </a:r>
            <a:endParaRPr lang="en-US" sz="3600" dirty="0">
              <a:solidFill>
                <a:schemeClr val="tx1"/>
              </a:solidFill>
              <a:latin typeface="IBM Plex Sans Condensed" panose="020B0506050203000203" pitchFamily="34" charset="77"/>
            </a:endParaRPr>
          </a:p>
        </p:txBody>
      </p:sp>
      <p:sp>
        <p:nvSpPr>
          <p:cNvPr id="2" name="Title 1"/>
          <p:cNvSpPr>
            <a:spLocks noGrp="1"/>
          </p:cNvSpPr>
          <p:nvPr>
            <p:ph type="title"/>
          </p:nvPr>
        </p:nvSpPr>
        <p:spPr>
          <a:xfrm>
            <a:off x="298205" y="1333514"/>
            <a:ext cx="8000835" cy="3105509"/>
          </a:xfrm>
        </p:spPr>
        <p:txBody>
          <a:bodyPr/>
          <a:lstStyle/>
          <a:p>
            <a:pPr>
              <a:lnSpc>
                <a:spcPct val="100000"/>
              </a:lnSpc>
              <a:spcAft>
                <a:spcPts val="2400"/>
              </a:spcAft>
            </a:pPr>
            <a:r>
              <a:rPr lang="en-US" sz="8000" dirty="0">
                <a:solidFill>
                  <a:schemeClr val="tx1"/>
                </a:solidFill>
                <a:latin typeface="IBM Plex Sans Condensed" panose="020B0506050203000203" pitchFamily="34" charset="77"/>
              </a:rPr>
              <a:t>All that great at coding for Domino</a:t>
            </a:r>
            <a:endParaRPr lang="en-US" sz="3600" dirty="0">
              <a:solidFill>
                <a:schemeClr val="tx1"/>
              </a:solidFill>
              <a:latin typeface="IBM Plex Sans Condensed" panose="020B0506050203000203" pitchFamily="34" charset="77"/>
            </a:endParaRPr>
          </a:p>
        </p:txBody>
      </p:sp>
    </p:spTree>
    <p:extLst>
      <p:ext uri="{BB962C8B-B14F-4D97-AF65-F5344CB8AC3E}">
        <p14:creationId xmlns:p14="http://schemas.microsoft.com/office/powerpoint/2010/main" val="1503760804"/>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xit" presetSubtype="0" fill="hold" grpId="0" nodeType="withEffect">
                                  <p:stCondLst>
                                    <p:cond delay="2000"/>
                                  </p:stCondLst>
                                  <p:childTnLst>
                                    <p:animEffect transition="out" filter="fad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F198D90-CE8F-7B4F-8627-C37E1F8B886E}"/>
              </a:ext>
            </a:extLst>
          </p:cNvPr>
          <p:cNvPicPr>
            <a:picLocks noChangeAspect="1"/>
          </p:cNvPicPr>
          <p:nvPr/>
        </p:nvPicPr>
        <p:blipFill>
          <a:blip r:embed="rId3"/>
          <a:stretch>
            <a:fillRect/>
          </a:stretch>
        </p:blipFill>
        <p:spPr>
          <a:xfrm>
            <a:off x="6724471" y="1866001"/>
            <a:ext cx="1010441" cy="1062506"/>
          </a:xfrm>
          <a:prstGeom prst="rect">
            <a:avLst/>
          </a:prstGeom>
        </p:spPr>
      </p:pic>
      <p:sp>
        <p:nvSpPr>
          <p:cNvPr id="2" name="Title 1"/>
          <p:cNvSpPr>
            <a:spLocks noGrp="1"/>
          </p:cNvSpPr>
          <p:nvPr>
            <p:ph type="title"/>
          </p:nvPr>
        </p:nvSpPr>
        <p:spPr>
          <a:xfrm>
            <a:off x="228600" y="411480"/>
            <a:ext cx="5653454" cy="640080"/>
          </a:xfrm>
        </p:spPr>
        <p:txBody>
          <a:bodyPr/>
          <a:lstStyle/>
          <a:p>
            <a:r>
              <a:rPr lang="en-US" b="1" dirty="0">
                <a:latin typeface="IBM Plex Sans Condensed" panose="020B0506050203000203" pitchFamily="34" charset="77"/>
              </a:rPr>
              <a:t>With Node-RED you’d build a flowchart</a:t>
            </a:r>
          </a:p>
        </p:txBody>
      </p:sp>
      <p:sp>
        <p:nvSpPr>
          <p:cNvPr id="7" name="Footer Placeholder 6"/>
          <p:cNvSpPr>
            <a:spLocks noGrp="1"/>
          </p:cNvSpPr>
          <p:nvPr>
            <p:ph type="ftr" sz="quarter" idx="11"/>
          </p:nvPr>
        </p:nvSpPr>
        <p:spPr>
          <a:xfrm>
            <a:off x="2537570" y="4833841"/>
            <a:ext cx="6400800" cy="137160"/>
          </a:xfrm>
        </p:spPr>
        <p:txBody>
          <a:bodyPr/>
          <a:lstStyle/>
          <a:p>
            <a:pPr algn="r"/>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sp>
        <p:nvSpPr>
          <p:cNvPr id="6" name="Text Placeholder 5"/>
          <p:cNvSpPr>
            <a:spLocks noGrp="1"/>
          </p:cNvSpPr>
          <p:nvPr>
            <p:ph type="body" sz="quarter" idx="14"/>
          </p:nvPr>
        </p:nvSpPr>
        <p:spPr>
          <a:xfrm>
            <a:off x="260847" y="964186"/>
            <a:ext cx="3507255" cy="577975"/>
          </a:xfrm>
        </p:spPr>
        <p:txBody>
          <a:bodyPr/>
          <a:lstStyle/>
          <a:p>
            <a:r>
              <a:rPr lang="en-US" dirty="0"/>
              <a:t>This is the full set of coding for a web service called </a:t>
            </a:r>
            <a:r>
              <a:rPr lang="en-US" b="1" dirty="0" err="1"/>
              <a:t>getCurApproverNames</a:t>
            </a:r>
            <a:endParaRPr lang="en-US" dirty="0"/>
          </a:p>
          <a:p>
            <a:endParaRPr lang="en-US" dirty="0"/>
          </a:p>
          <a:p>
            <a:endParaRPr lang="en-US" dirty="0"/>
          </a:p>
        </p:txBody>
      </p:sp>
      <p:pic>
        <p:nvPicPr>
          <p:cNvPr id="3" name="Picture 2">
            <a:extLst>
              <a:ext uri="{FF2B5EF4-FFF2-40B4-BE49-F238E27FC236}">
                <a16:creationId xmlns:a16="http://schemas.microsoft.com/office/drawing/2014/main" id="{7D3AFC3B-3825-6E49-B001-34A0599DBE1D}"/>
              </a:ext>
            </a:extLst>
          </p:cNvPr>
          <p:cNvPicPr>
            <a:picLocks noChangeAspect="1"/>
          </p:cNvPicPr>
          <p:nvPr/>
        </p:nvPicPr>
        <p:blipFill>
          <a:blip r:embed="rId4"/>
          <a:stretch>
            <a:fillRect/>
          </a:stretch>
        </p:blipFill>
        <p:spPr>
          <a:xfrm>
            <a:off x="4073575" y="1392381"/>
            <a:ext cx="4966515" cy="1940346"/>
          </a:xfrm>
          <a:prstGeom prst="rect">
            <a:avLst/>
          </a:prstGeom>
        </p:spPr>
      </p:pic>
      <p:cxnSp>
        <p:nvCxnSpPr>
          <p:cNvPr id="11" name="Straight Arrow Connector 10">
            <a:extLst>
              <a:ext uri="{FF2B5EF4-FFF2-40B4-BE49-F238E27FC236}">
                <a16:creationId xmlns:a16="http://schemas.microsoft.com/office/drawing/2014/main" id="{333D06A7-4BA8-AF49-A568-63FFD40FFAC7}"/>
              </a:ext>
            </a:extLst>
          </p:cNvPr>
          <p:cNvCxnSpPr>
            <a:cxnSpLocks/>
          </p:cNvCxnSpPr>
          <p:nvPr/>
        </p:nvCxnSpPr>
        <p:spPr>
          <a:xfrm flipV="1">
            <a:off x="3112285" y="1791042"/>
            <a:ext cx="1076620" cy="370491"/>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B57D4A5-5F31-4C4B-96A5-64B1644653E3}"/>
              </a:ext>
            </a:extLst>
          </p:cNvPr>
          <p:cNvCxnSpPr>
            <a:cxnSpLocks/>
          </p:cNvCxnSpPr>
          <p:nvPr/>
        </p:nvCxnSpPr>
        <p:spPr>
          <a:xfrm flipV="1">
            <a:off x="3909350" y="2146698"/>
            <a:ext cx="1277225" cy="342905"/>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2D41FF0-125B-384A-9152-C5CD89AB1BE6}"/>
              </a:ext>
            </a:extLst>
          </p:cNvPr>
          <p:cNvCxnSpPr>
            <a:cxnSpLocks/>
          </p:cNvCxnSpPr>
          <p:nvPr/>
        </p:nvCxnSpPr>
        <p:spPr>
          <a:xfrm flipV="1">
            <a:off x="3932327" y="2267742"/>
            <a:ext cx="1334711" cy="729012"/>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CDEFB78-052E-204E-9CD9-B7916AD575FA}"/>
              </a:ext>
            </a:extLst>
          </p:cNvPr>
          <p:cNvCxnSpPr>
            <a:cxnSpLocks/>
          </p:cNvCxnSpPr>
          <p:nvPr/>
        </p:nvCxnSpPr>
        <p:spPr>
          <a:xfrm flipV="1">
            <a:off x="3393831" y="2608563"/>
            <a:ext cx="3163001" cy="1110583"/>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4DEB8AA-6361-6446-B938-BB199EA7A478}"/>
              </a:ext>
            </a:extLst>
          </p:cNvPr>
          <p:cNvCxnSpPr>
            <a:cxnSpLocks/>
          </p:cNvCxnSpPr>
          <p:nvPr/>
        </p:nvCxnSpPr>
        <p:spPr>
          <a:xfrm flipV="1">
            <a:off x="3932327" y="2964257"/>
            <a:ext cx="3927996" cy="1238466"/>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 Placeholder 5">
            <a:extLst>
              <a:ext uri="{FF2B5EF4-FFF2-40B4-BE49-F238E27FC236}">
                <a16:creationId xmlns:a16="http://schemas.microsoft.com/office/drawing/2014/main" id="{EC5D8C63-8CC6-3B42-BE70-1CFE3BCD57CA}"/>
              </a:ext>
            </a:extLst>
          </p:cNvPr>
          <p:cNvSpPr txBox="1">
            <a:spLocks/>
          </p:cNvSpPr>
          <p:nvPr/>
        </p:nvSpPr>
        <p:spPr>
          <a:xfrm>
            <a:off x="260847" y="1657919"/>
            <a:ext cx="3507255" cy="715926"/>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It does the following:</a:t>
            </a:r>
          </a:p>
          <a:p>
            <a:endParaRPr lang="en-US" dirty="0"/>
          </a:p>
          <a:p>
            <a:endParaRPr lang="en-US" dirty="0"/>
          </a:p>
          <a:p>
            <a:endParaRPr lang="en-US" dirty="0"/>
          </a:p>
        </p:txBody>
      </p:sp>
      <p:sp>
        <p:nvSpPr>
          <p:cNvPr id="29" name="Text Placeholder 5">
            <a:extLst>
              <a:ext uri="{FF2B5EF4-FFF2-40B4-BE49-F238E27FC236}">
                <a16:creationId xmlns:a16="http://schemas.microsoft.com/office/drawing/2014/main" id="{E9F09A5B-BB7D-7640-A698-FAE3C7A4116D}"/>
              </a:ext>
            </a:extLst>
          </p:cNvPr>
          <p:cNvSpPr txBox="1">
            <a:spLocks/>
          </p:cNvSpPr>
          <p:nvPr/>
        </p:nvSpPr>
        <p:spPr>
          <a:xfrm>
            <a:off x="234456" y="1970356"/>
            <a:ext cx="3507255" cy="400681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endParaRPr lang="en-US" dirty="0"/>
          </a:p>
          <a:p>
            <a:endParaRPr lang="en-US" dirty="0"/>
          </a:p>
        </p:txBody>
      </p:sp>
      <p:sp>
        <p:nvSpPr>
          <p:cNvPr id="30" name="TextBox 29">
            <a:extLst>
              <a:ext uri="{FF2B5EF4-FFF2-40B4-BE49-F238E27FC236}">
                <a16:creationId xmlns:a16="http://schemas.microsoft.com/office/drawing/2014/main" id="{F72590B8-8B68-1D4E-B709-E3159DDF798F}"/>
              </a:ext>
            </a:extLst>
          </p:cNvPr>
          <p:cNvSpPr txBox="1"/>
          <p:nvPr/>
        </p:nvSpPr>
        <p:spPr>
          <a:xfrm>
            <a:off x="280750" y="2071673"/>
            <a:ext cx="3907264" cy="2839239"/>
          </a:xfrm>
          <a:prstGeom prst="rect">
            <a:avLst/>
          </a:prstGeom>
          <a:noFill/>
        </p:spPr>
        <p:txBody>
          <a:bodyPr wrap="square" rtlCol="0">
            <a:spAutoFit/>
          </a:bodyPr>
          <a:lstStyle/>
          <a:p>
            <a:pPr marL="122238" indent="-122238">
              <a:spcAft>
                <a:spcPts val="600"/>
              </a:spcAft>
              <a:buFont typeface="Arial" panose="020B0604020202020204" pitchFamily="34" charset="0"/>
              <a:buChar char="•"/>
            </a:pPr>
            <a:r>
              <a:rPr lang="en-US" sz="1400" dirty="0"/>
              <a:t>Accepts incoming http requests</a:t>
            </a:r>
          </a:p>
          <a:p>
            <a:pPr marL="122238" indent="-122238">
              <a:spcAft>
                <a:spcPts val="600"/>
              </a:spcAft>
              <a:buFont typeface="Arial" panose="020B0604020202020204" pitchFamily="34" charset="0"/>
              <a:buChar char="•"/>
            </a:pPr>
            <a:r>
              <a:rPr lang="en-US" sz="1400" dirty="0"/>
              <a:t>Connects to a specified Domino workflow-enabled database</a:t>
            </a:r>
          </a:p>
          <a:p>
            <a:pPr marL="122238" indent="-122238">
              <a:spcAft>
                <a:spcPts val="600"/>
              </a:spcAft>
              <a:buFont typeface="Arial" panose="020B0604020202020204" pitchFamily="34" charset="0"/>
              <a:buChar char="•"/>
            </a:pPr>
            <a:r>
              <a:rPr lang="en-US" sz="1400" dirty="0"/>
              <a:t>Finds all the active workflow documents, gets basic info (e.g., </a:t>
            </a:r>
            <a:r>
              <a:rPr lang="en-US" sz="1400" dirty="0" err="1"/>
              <a:t>unid</a:t>
            </a:r>
            <a:r>
              <a:rPr lang="en-US" sz="1400" dirty="0"/>
              <a:t>) plus the current approver’s name, and passes them along</a:t>
            </a:r>
          </a:p>
          <a:p>
            <a:pPr marL="122238" indent="-122238">
              <a:spcAft>
                <a:spcPts val="600"/>
              </a:spcAft>
              <a:buFont typeface="Arial" panose="020B0604020202020204" pitchFamily="34" charset="0"/>
              <a:buChar char="•"/>
            </a:pPr>
            <a:r>
              <a:rPr lang="en-US" sz="1400" dirty="0"/>
              <a:t>Extracts all the names and removes duplicates</a:t>
            </a:r>
          </a:p>
          <a:p>
            <a:pPr marL="122238" indent="-122238">
              <a:spcAft>
                <a:spcPts val="600"/>
              </a:spcAft>
              <a:buFont typeface="Arial" panose="020B0604020202020204" pitchFamily="34" charset="0"/>
              <a:buChar char="•"/>
            </a:pPr>
            <a:r>
              <a:rPr lang="en-US" sz="1400" dirty="0"/>
              <a:t>Returns the names to the calling code as a JavaScript array</a:t>
            </a:r>
          </a:p>
          <a:p>
            <a:endParaRPr lang="en-US" dirty="0"/>
          </a:p>
        </p:txBody>
      </p:sp>
    </p:spTree>
    <p:extLst>
      <p:ext uri="{BB962C8B-B14F-4D97-AF65-F5344CB8AC3E}">
        <p14:creationId xmlns:p14="http://schemas.microsoft.com/office/powerpoint/2010/main" val="162729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par>
                          <p:cTn id="8" fill="hold">
                            <p:stCondLst>
                              <p:cond delay="4000"/>
                            </p:stCondLst>
                            <p:childTnLst>
                              <p:par>
                                <p:cTn id="9" presetID="10" presetClass="entr" presetSubtype="0" fill="hold" grpId="0" nodeType="afterEffect">
                                  <p:stCondLst>
                                    <p:cond delay="200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fade">
                                      <p:cBhvr>
                                        <p:cTn id="16" dur="500"/>
                                        <p:tgtEl>
                                          <p:spTgt spid="30">
                                            <p:txEl>
                                              <p:pRg st="0" end="0"/>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xEl>
                                              <p:pRg st="1" end="1"/>
                                            </p:txEl>
                                          </p:spTgt>
                                        </p:tgtEl>
                                        <p:attrNameLst>
                                          <p:attrName>style.visibility</p:attrName>
                                        </p:attrNameLst>
                                      </p:cBhvr>
                                      <p:to>
                                        <p:strVal val="visible"/>
                                      </p:to>
                                    </p:set>
                                    <p:animEffect transition="in" filter="fade">
                                      <p:cBhvr>
                                        <p:cTn id="24" dur="500"/>
                                        <p:tgtEl>
                                          <p:spTgt spid="30">
                                            <p:txEl>
                                              <p:pRg st="1" end="1"/>
                                            </p:txEl>
                                          </p:spTgt>
                                        </p:tgtEl>
                                      </p:cBhvr>
                                    </p:animEffect>
                                  </p:childTnLst>
                                </p:cTn>
                              </p:par>
                              <p:par>
                                <p:cTn id="25" presetID="10" presetClass="exit" presetSubtype="0" fill="hold"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ntr" presetSubtype="0" fill="hold" nodeType="withEffect">
                                  <p:stCondLst>
                                    <p:cond delay="5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0">
                                            <p:txEl>
                                              <p:pRg st="2" end="2"/>
                                            </p:txEl>
                                          </p:spTgt>
                                        </p:tgtEl>
                                        <p:attrNameLst>
                                          <p:attrName>style.visibility</p:attrName>
                                        </p:attrNameLst>
                                      </p:cBhvr>
                                      <p:to>
                                        <p:strVal val="visible"/>
                                      </p:to>
                                    </p:set>
                                    <p:animEffect transition="in" filter="fade">
                                      <p:cBhvr>
                                        <p:cTn id="35" dur="500"/>
                                        <p:tgtEl>
                                          <p:spTgt spid="30">
                                            <p:txEl>
                                              <p:pRg st="2" end="2"/>
                                            </p:txEl>
                                          </p:spTgt>
                                        </p:tgtEl>
                                      </p:cBhvr>
                                    </p:animEffec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ntr" presetSubtype="0" fill="hold" nodeType="withEffect">
                                  <p:stCondLst>
                                    <p:cond delay="50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
                                            <p:txEl>
                                              <p:pRg st="3" end="3"/>
                                            </p:txEl>
                                          </p:spTgt>
                                        </p:tgtEl>
                                        <p:attrNameLst>
                                          <p:attrName>style.visibility</p:attrName>
                                        </p:attrNameLst>
                                      </p:cBhvr>
                                      <p:to>
                                        <p:strVal val="visible"/>
                                      </p:to>
                                    </p:set>
                                    <p:animEffect transition="in" filter="fade">
                                      <p:cBhvr>
                                        <p:cTn id="46" dur="500"/>
                                        <p:tgtEl>
                                          <p:spTgt spid="30">
                                            <p:txEl>
                                              <p:pRg st="3" end="3"/>
                                            </p:txEl>
                                          </p:spTgt>
                                        </p:tgtEl>
                                      </p:cBhvr>
                                    </p:animEffect>
                                  </p:childTnLst>
                                </p:cTn>
                              </p:par>
                              <p:par>
                                <p:cTn id="47" presetID="10" presetClass="exit" presetSubtype="0" fill="hold"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10" presetClass="entr" presetSubtype="0" fill="hold" nodeType="withEffect">
                                  <p:stCondLst>
                                    <p:cond delay="5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xEl>
                                              <p:pRg st="4" end="4"/>
                                            </p:txEl>
                                          </p:spTgt>
                                        </p:tgtEl>
                                        <p:attrNameLst>
                                          <p:attrName>style.visibility</p:attrName>
                                        </p:attrNameLst>
                                      </p:cBhvr>
                                      <p:to>
                                        <p:strVal val="visible"/>
                                      </p:to>
                                    </p:set>
                                    <p:animEffect transition="in" filter="fade">
                                      <p:cBhvr>
                                        <p:cTn id="57" dur="500"/>
                                        <p:tgtEl>
                                          <p:spTgt spid="30">
                                            <p:txEl>
                                              <p:pRg st="4" end="4"/>
                                            </p:txEl>
                                          </p:spTgt>
                                        </p:tgtEl>
                                      </p:cBhvr>
                                    </p:animEffect>
                                  </p:childTnLst>
                                </p:cTn>
                              </p:par>
                              <p:par>
                                <p:cTn id="58" presetID="10" presetClass="exit" presetSubtype="0" fill="hold"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10" presetClass="entr" presetSubtype="0" fill="hold" nodeType="withEffect">
                                  <p:stCondLst>
                                    <p:cond delay="5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8" grpId="0"/>
      <p:bldP spid="30"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dirty="0">
                <a:solidFill>
                  <a:schemeClr val="bg2">
                    <a:alpha val="51000"/>
                  </a:schemeClr>
                </a:solidFill>
              </a:rPr>
              <a:t>Think 2019 / Session 7604 / February 12-15, 2019 / © 2019 IBM Corporation</a:t>
            </a:r>
          </a:p>
        </p:txBody>
      </p:sp>
      <p:sp>
        <p:nvSpPr>
          <p:cNvPr id="8" name="TextBox 7">
            <a:extLst>
              <a:ext uri="{FF2B5EF4-FFF2-40B4-BE49-F238E27FC236}">
                <a16:creationId xmlns:a16="http://schemas.microsoft.com/office/drawing/2014/main" id="{51180786-2FE9-0048-87FF-A769C097F7B1}"/>
              </a:ext>
            </a:extLst>
          </p:cNvPr>
          <p:cNvSpPr txBox="1"/>
          <p:nvPr/>
        </p:nvSpPr>
        <p:spPr>
          <a:xfrm rot="20235121">
            <a:off x="587627" y="-1015255"/>
            <a:ext cx="9361858" cy="6247864"/>
          </a:xfrm>
          <a:prstGeom prst="rect">
            <a:avLst/>
          </a:prstGeom>
          <a:noFill/>
        </p:spPr>
        <p:txBody>
          <a:bodyPr wrap="none" rtlCol="0">
            <a:spAutoFit/>
          </a:bodyPr>
          <a:lstStyle/>
          <a:p>
            <a:r>
              <a:rPr lang="en-US" sz="40000" b="1" dirty="0">
                <a:solidFill>
                  <a:schemeClr val="bg2">
                    <a:alpha val="87000"/>
                  </a:schemeClr>
                </a:solidFill>
                <a:latin typeface="IBM Plex Sans Condensed" panose="020B0506050203000203" pitchFamily="34" charset="77"/>
              </a:rPr>
              <a:t>RED</a:t>
            </a:r>
          </a:p>
        </p:txBody>
      </p:sp>
      <p:sp>
        <p:nvSpPr>
          <p:cNvPr id="4" name="Title 3"/>
          <p:cNvSpPr>
            <a:spLocks noGrp="1"/>
          </p:cNvSpPr>
          <p:nvPr>
            <p:ph type="title"/>
          </p:nvPr>
        </p:nvSpPr>
        <p:spPr/>
        <p:txBody>
          <a:bodyPr/>
          <a:lstStyle/>
          <a:p>
            <a:r>
              <a:rPr lang="en-US" dirty="0"/>
              <a:t>Demonstration</a:t>
            </a:r>
            <a:br>
              <a:rPr lang="en-US" dirty="0">
                <a:solidFill>
                  <a:schemeClr val="tx1"/>
                </a:solidFill>
              </a:rPr>
            </a:br>
            <a:r>
              <a:rPr lang="en-US" dirty="0">
                <a:solidFill>
                  <a:schemeClr val="tx1"/>
                </a:solidFill>
              </a:rPr>
              <a:t>A simple web service</a:t>
            </a:r>
          </a:p>
        </p:txBody>
      </p:sp>
      <p:sp>
        <p:nvSpPr>
          <p:cNvPr id="6" name="TextBox 5">
            <a:extLst>
              <a:ext uri="{FF2B5EF4-FFF2-40B4-BE49-F238E27FC236}">
                <a16:creationId xmlns:a16="http://schemas.microsoft.com/office/drawing/2014/main" id="{973D3444-8B89-DE43-9A2B-5AC26C1AF594}"/>
              </a:ext>
            </a:extLst>
          </p:cNvPr>
          <p:cNvSpPr txBox="1"/>
          <p:nvPr/>
        </p:nvSpPr>
        <p:spPr>
          <a:xfrm rot="14869945">
            <a:off x="-1126691" y="2892169"/>
            <a:ext cx="3544560" cy="1908215"/>
          </a:xfrm>
          <a:prstGeom prst="rect">
            <a:avLst/>
          </a:prstGeom>
          <a:noFill/>
        </p:spPr>
        <p:txBody>
          <a:bodyPr wrap="none" rtlCol="0">
            <a:spAutoFit/>
          </a:bodyPr>
          <a:lstStyle/>
          <a:p>
            <a:r>
              <a:rPr lang="en-US" sz="11800" b="1" dirty="0">
                <a:solidFill>
                  <a:schemeClr val="bg2">
                    <a:alpha val="55000"/>
                  </a:schemeClr>
                </a:solidFill>
                <a:latin typeface="IBM Plex Sans Condensed" panose="020B0506050203000203" pitchFamily="34" charset="77"/>
              </a:rPr>
              <a:t>Node</a:t>
            </a:r>
            <a:endParaRPr lang="en-US" sz="11800" b="1" dirty="0">
              <a:solidFill>
                <a:schemeClr val="bg2">
                  <a:alpha val="87000"/>
                </a:schemeClr>
              </a:solidFill>
              <a:latin typeface="IBM Plex Sans Condensed" panose="020B0506050203000203" pitchFamily="34" charset="77"/>
            </a:endParaRPr>
          </a:p>
        </p:txBody>
      </p:sp>
      <p:sp>
        <p:nvSpPr>
          <p:cNvPr id="7" name="TextBox 6">
            <a:extLst>
              <a:ext uri="{FF2B5EF4-FFF2-40B4-BE49-F238E27FC236}">
                <a16:creationId xmlns:a16="http://schemas.microsoft.com/office/drawing/2014/main" id="{FAB4612F-5E52-DA49-8FF8-2759E4A02151}"/>
              </a:ext>
            </a:extLst>
          </p:cNvPr>
          <p:cNvSpPr txBox="1"/>
          <p:nvPr/>
        </p:nvSpPr>
        <p:spPr>
          <a:xfrm>
            <a:off x="3168314" y="2927509"/>
            <a:ext cx="5747086" cy="2215991"/>
          </a:xfrm>
          <a:prstGeom prst="rect">
            <a:avLst/>
          </a:prstGeom>
          <a:noFill/>
        </p:spPr>
        <p:txBody>
          <a:bodyPr wrap="none" rtlCol="0">
            <a:spAutoFit/>
          </a:bodyPr>
          <a:lstStyle/>
          <a:p>
            <a:r>
              <a:rPr lang="en-US" sz="13800" dirty="0">
                <a:latin typeface="Another" pitchFamily="2" charset="0"/>
              </a:rPr>
              <a:t>for Domino</a:t>
            </a:r>
            <a:endParaRPr lang="en-US" sz="16600" dirty="0">
              <a:latin typeface="Another" pitchFamily="2" charset="0"/>
            </a:endParaRPr>
          </a:p>
        </p:txBody>
      </p:sp>
    </p:spTree>
    <p:extLst>
      <p:ext uri="{BB962C8B-B14F-4D97-AF65-F5344CB8AC3E}">
        <p14:creationId xmlns:p14="http://schemas.microsoft.com/office/powerpoint/2010/main" val="74496772"/>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7A2DA38-83D7-AA45-9C86-8C9904A951C2}"/>
              </a:ext>
            </a:extLst>
          </p:cNvPr>
          <p:cNvPicPr>
            <a:picLocks noChangeAspect="1"/>
          </p:cNvPicPr>
          <p:nvPr/>
        </p:nvPicPr>
        <p:blipFill>
          <a:blip r:embed="rId3"/>
          <a:stretch>
            <a:fillRect/>
          </a:stretch>
        </p:blipFill>
        <p:spPr>
          <a:xfrm>
            <a:off x="7255928" y="549109"/>
            <a:ext cx="1370893" cy="1386994"/>
          </a:xfrm>
          <a:prstGeom prst="rect">
            <a:avLst/>
          </a:prstGeom>
        </p:spPr>
      </p:pic>
      <p:pic>
        <p:nvPicPr>
          <p:cNvPr id="3" name="Picture 2">
            <a:extLst>
              <a:ext uri="{FF2B5EF4-FFF2-40B4-BE49-F238E27FC236}">
                <a16:creationId xmlns:a16="http://schemas.microsoft.com/office/drawing/2014/main" id="{7D3AFC3B-3825-6E49-B001-34A0599DBE1D}"/>
              </a:ext>
            </a:extLst>
          </p:cNvPr>
          <p:cNvPicPr>
            <a:picLocks noChangeAspect="1"/>
          </p:cNvPicPr>
          <p:nvPr/>
        </p:nvPicPr>
        <p:blipFill>
          <a:blip r:embed="rId4"/>
          <a:stretch>
            <a:fillRect/>
          </a:stretch>
        </p:blipFill>
        <p:spPr>
          <a:xfrm>
            <a:off x="4013440" y="239656"/>
            <a:ext cx="4966515" cy="1940346"/>
          </a:xfrm>
          <a:prstGeom prst="rect">
            <a:avLst/>
          </a:prstGeom>
        </p:spPr>
      </p:pic>
      <p:sp>
        <p:nvSpPr>
          <p:cNvPr id="2" name="Title 1"/>
          <p:cNvSpPr>
            <a:spLocks noGrp="1"/>
          </p:cNvSpPr>
          <p:nvPr>
            <p:ph type="title"/>
          </p:nvPr>
        </p:nvSpPr>
        <p:spPr>
          <a:xfrm>
            <a:off x="228600" y="411480"/>
            <a:ext cx="3670540" cy="640080"/>
          </a:xfrm>
        </p:spPr>
        <p:txBody>
          <a:bodyPr/>
          <a:lstStyle/>
          <a:p>
            <a:r>
              <a:rPr lang="en-US" b="1" dirty="0">
                <a:latin typeface="IBM Plex Sans Condensed" panose="020B0506050203000203" pitchFamily="34" charset="77"/>
              </a:rPr>
              <a:t>The only actual </a:t>
            </a:r>
            <a:r>
              <a:rPr lang="en-US" b="1" dirty="0">
                <a:solidFill>
                  <a:schemeClr val="accent2"/>
                </a:solidFill>
                <a:latin typeface="IBM Plex Sans Condensed" panose="020B0506050203000203" pitchFamily="34" charset="77"/>
              </a:rPr>
              <a:t>code</a:t>
            </a: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sp>
        <p:nvSpPr>
          <p:cNvPr id="6" name="Text Placeholder 5"/>
          <p:cNvSpPr>
            <a:spLocks noGrp="1"/>
          </p:cNvSpPr>
          <p:nvPr>
            <p:ph type="body" sz="quarter" idx="14"/>
          </p:nvPr>
        </p:nvSpPr>
        <p:spPr>
          <a:xfrm>
            <a:off x="259422" y="1228524"/>
            <a:ext cx="3033145" cy="3475254"/>
          </a:xfrm>
        </p:spPr>
        <p:txBody>
          <a:bodyPr/>
          <a:lstStyle/>
          <a:p>
            <a:r>
              <a:rPr lang="en-US" dirty="0"/>
              <a:t>A few lines of JavaScript to extract the unique names list.</a:t>
            </a:r>
          </a:p>
          <a:p>
            <a:r>
              <a:rPr lang="en-US" dirty="0"/>
              <a:t>Everything else is done with simple configuration forms.</a:t>
            </a:r>
          </a:p>
          <a:p>
            <a:endParaRPr lang="en-US" dirty="0"/>
          </a:p>
          <a:p>
            <a:endParaRPr lang="en-US" dirty="0"/>
          </a:p>
        </p:txBody>
      </p:sp>
      <p:pic>
        <p:nvPicPr>
          <p:cNvPr id="8" name="Picture 7">
            <a:extLst>
              <a:ext uri="{FF2B5EF4-FFF2-40B4-BE49-F238E27FC236}">
                <a16:creationId xmlns:a16="http://schemas.microsoft.com/office/drawing/2014/main" id="{7568175D-5E67-2049-BE34-D19996AEF4C1}"/>
              </a:ext>
            </a:extLst>
          </p:cNvPr>
          <p:cNvPicPr>
            <a:picLocks noChangeAspect="1"/>
          </p:cNvPicPr>
          <p:nvPr/>
        </p:nvPicPr>
        <p:blipFill>
          <a:blip r:embed="rId5"/>
          <a:stretch>
            <a:fillRect/>
          </a:stretch>
        </p:blipFill>
        <p:spPr>
          <a:xfrm>
            <a:off x="3083922" y="1300568"/>
            <a:ext cx="3451133" cy="3628959"/>
          </a:xfrm>
          <a:prstGeom prst="rect">
            <a:avLst/>
          </a:prstGeom>
        </p:spPr>
      </p:pic>
      <p:cxnSp>
        <p:nvCxnSpPr>
          <p:cNvPr id="10" name="Straight Arrow Connector 9">
            <a:extLst>
              <a:ext uri="{FF2B5EF4-FFF2-40B4-BE49-F238E27FC236}">
                <a16:creationId xmlns:a16="http://schemas.microsoft.com/office/drawing/2014/main" id="{118A95F3-80F3-B84D-9444-2D59D7824808}"/>
              </a:ext>
            </a:extLst>
          </p:cNvPr>
          <p:cNvCxnSpPr>
            <a:cxnSpLocks/>
          </p:cNvCxnSpPr>
          <p:nvPr/>
        </p:nvCxnSpPr>
        <p:spPr>
          <a:xfrm flipH="1">
            <a:off x="5370879" y="1362808"/>
            <a:ext cx="1443159" cy="1485577"/>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192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DE4D422-7F6F-B049-8B43-768A36160B50}"/>
              </a:ext>
            </a:extLst>
          </p:cNvPr>
          <p:cNvPicPr>
            <a:picLocks noChangeAspect="1"/>
          </p:cNvPicPr>
          <p:nvPr/>
        </p:nvPicPr>
        <p:blipFill>
          <a:blip r:embed="rId3"/>
          <a:stretch>
            <a:fillRect/>
          </a:stretch>
        </p:blipFill>
        <p:spPr>
          <a:xfrm>
            <a:off x="4519310" y="549109"/>
            <a:ext cx="4107511" cy="4155754"/>
          </a:xfrm>
          <a:prstGeom prst="rect">
            <a:avLst/>
          </a:prstGeom>
        </p:spPr>
      </p:pic>
      <p:sp>
        <p:nvSpPr>
          <p:cNvPr id="2" name="Title 1"/>
          <p:cNvSpPr>
            <a:spLocks noGrp="1"/>
          </p:cNvSpPr>
          <p:nvPr>
            <p:ph type="title"/>
          </p:nvPr>
        </p:nvSpPr>
        <p:spPr>
          <a:xfrm>
            <a:off x="228600" y="411480"/>
            <a:ext cx="3670540" cy="640080"/>
          </a:xfrm>
        </p:spPr>
        <p:txBody>
          <a:bodyPr/>
          <a:lstStyle/>
          <a:p>
            <a:r>
              <a:rPr lang="en-US" b="1" dirty="0">
                <a:latin typeface="IBM Plex Sans Condensed" panose="020B0506050203000203" pitchFamily="34" charset="77"/>
              </a:rPr>
              <a:t>Just to be clear…</a:t>
            </a:r>
            <a:endParaRPr lang="en-US" b="1" dirty="0">
              <a:solidFill>
                <a:schemeClr val="accent2"/>
              </a:solidFill>
              <a:latin typeface="IBM Plex Sans Condensed" panose="020B0506050203000203" pitchFamily="34" charset="77"/>
            </a:endParaRP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pic>
        <p:nvPicPr>
          <p:cNvPr id="8" name="Picture 7">
            <a:extLst>
              <a:ext uri="{FF2B5EF4-FFF2-40B4-BE49-F238E27FC236}">
                <a16:creationId xmlns:a16="http://schemas.microsoft.com/office/drawing/2014/main" id="{7568175D-5E67-2049-BE34-D19996AEF4C1}"/>
              </a:ext>
            </a:extLst>
          </p:cNvPr>
          <p:cNvPicPr>
            <a:picLocks noChangeAspect="1"/>
          </p:cNvPicPr>
          <p:nvPr/>
        </p:nvPicPr>
        <p:blipFill>
          <a:blip r:embed="rId4"/>
          <a:stretch>
            <a:fillRect/>
          </a:stretch>
        </p:blipFill>
        <p:spPr>
          <a:xfrm>
            <a:off x="848770" y="919820"/>
            <a:ext cx="3451133" cy="3628959"/>
          </a:xfrm>
          <a:prstGeom prst="rect">
            <a:avLst/>
          </a:prstGeom>
        </p:spPr>
      </p:pic>
      <p:sp>
        <p:nvSpPr>
          <p:cNvPr id="9" name="TextBox 8">
            <a:extLst>
              <a:ext uri="{FF2B5EF4-FFF2-40B4-BE49-F238E27FC236}">
                <a16:creationId xmlns:a16="http://schemas.microsoft.com/office/drawing/2014/main" id="{A204FEFF-9838-D34D-933B-2BDE78A129E7}"/>
              </a:ext>
            </a:extLst>
          </p:cNvPr>
          <p:cNvSpPr txBox="1"/>
          <p:nvPr/>
        </p:nvSpPr>
        <p:spPr>
          <a:xfrm>
            <a:off x="6268332" y="3786422"/>
            <a:ext cx="1484702" cy="369332"/>
          </a:xfrm>
          <a:prstGeom prst="rect">
            <a:avLst/>
          </a:prstGeom>
          <a:noFill/>
          <a:effectLst>
            <a:outerShdw blurRad="50800" dist="50800" dir="5400000" algn="ctr" rotWithShape="0">
              <a:srgbClr val="000000">
                <a:alpha val="18000"/>
              </a:srgbClr>
            </a:outerShdw>
          </a:effectLst>
        </p:spPr>
        <p:txBody>
          <a:bodyPr wrap="none" rtlCol="0">
            <a:spAutoFit/>
          </a:bodyPr>
          <a:lstStyle/>
          <a:p>
            <a:r>
              <a:rPr lang="en-US" sz="1800" dirty="0" err="1">
                <a:solidFill>
                  <a:schemeClr val="accent6"/>
                </a:solidFill>
                <a:latin typeface="American Typewriter" panose="02090604020004020304" pitchFamily="18" charset="77"/>
              </a:rPr>
              <a:t>LotusScript</a:t>
            </a:r>
            <a:endParaRPr lang="en-US" sz="1800" dirty="0">
              <a:solidFill>
                <a:schemeClr val="accent6"/>
              </a:solidFill>
              <a:latin typeface="American Typewriter" panose="02090604020004020304" pitchFamily="18" charset="77"/>
            </a:endParaRPr>
          </a:p>
        </p:txBody>
      </p:sp>
      <p:sp>
        <p:nvSpPr>
          <p:cNvPr id="11" name="TextBox 10">
            <a:extLst>
              <a:ext uri="{FF2B5EF4-FFF2-40B4-BE49-F238E27FC236}">
                <a16:creationId xmlns:a16="http://schemas.microsoft.com/office/drawing/2014/main" id="{50AA251C-4508-2044-8E31-F409CE9D472B}"/>
              </a:ext>
            </a:extLst>
          </p:cNvPr>
          <p:cNvSpPr txBox="1"/>
          <p:nvPr/>
        </p:nvSpPr>
        <p:spPr>
          <a:xfrm>
            <a:off x="2385997" y="3786422"/>
            <a:ext cx="1302601" cy="369332"/>
          </a:xfrm>
          <a:prstGeom prst="rect">
            <a:avLst/>
          </a:prstGeom>
          <a:noFill/>
          <a:effectLst>
            <a:outerShdw blurRad="50800" dist="50800" dir="5400000" algn="ctr" rotWithShape="0">
              <a:srgbClr val="000000">
                <a:alpha val="18000"/>
              </a:srgbClr>
            </a:outerShdw>
          </a:effectLst>
        </p:spPr>
        <p:txBody>
          <a:bodyPr wrap="none" rtlCol="0">
            <a:spAutoFit/>
          </a:bodyPr>
          <a:lstStyle/>
          <a:p>
            <a:r>
              <a:rPr lang="en-US" sz="1800" dirty="0">
                <a:solidFill>
                  <a:schemeClr val="accent6"/>
                </a:solidFill>
                <a:latin typeface="American Typewriter" panose="02090604020004020304" pitchFamily="18" charset="77"/>
              </a:rPr>
              <a:t>Node-RED</a:t>
            </a:r>
          </a:p>
        </p:txBody>
      </p:sp>
    </p:spTree>
    <p:extLst>
      <p:ext uri="{BB962C8B-B14F-4D97-AF65-F5344CB8AC3E}">
        <p14:creationId xmlns:p14="http://schemas.microsoft.com/office/powerpoint/2010/main" val="229079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9436" y="1006276"/>
            <a:ext cx="6184990" cy="3556199"/>
          </a:xfrm>
        </p:spPr>
        <p:txBody>
          <a:bodyPr vert="horz" lIns="0" tIns="0" rIns="0" bIns="0" rtlCol="0">
            <a:noAutofit/>
          </a:bodyPr>
          <a:lstStyle/>
          <a:p>
            <a:pPr>
              <a:spcBef>
                <a:spcPts val="900"/>
              </a:spcBef>
            </a:pPr>
            <a:r>
              <a:rPr lang="en-US" sz="1000" dirty="0"/>
              <a:t>IBM’s statements regarding its plans, directions, and intent are subject to change or withdrawal without notice and at IBM’s sole discretion. </a:t>
            </a:r>
          </a:p>
          <a:p>
            <a:pPr>
              <a:spcBef>
                <a:spcPts val="900"/>
              </a:spcBef>
            </a:pPr>
            <a:r>
              <a:rPr lang="en-US" sz="1000" dirty="0"/>
              <a:t>Information regarding potential future products is intended to outline our general product direction and it should not be relied on in making a purchasing decision.</a:t>
            </a:r>
          </a:p>
          <a:p>
            <a:pPr>
              <a:spcBef>
                <a:spcPts val="900"/>
              </a:spcBef>
            </a:pPr>
            <a:r>
              <a:rPr lang="en-US" sz="1000" dirty="0"/>
              <a:t>The information mentioned regarding potential future products is not a commitment, promise, or legal obligation to deliver any material, code or functionality. Information about potential future products may not be incorporated into any contract.</a:t>
            </a:r>
          </a:p>
          <a:p>
            <a:pPr>
              <a:spcBef>
                <a:spcPts val="900"/>
              </a:spcBef>
            </a:pPr>
            <a:r>
              <a:rPr lang="en-US" sz="1000" dirty="0"/>
              <a:t>The development, release, and timing of any future features or functionality described for our products remains at our sole discretion.</a:t>
            </a:r>
          </a:p>
          <a:p>
            <a:pPr>
              <a:spcBef>
                <a:spcPts val="900"/>
              </a:spcBef>
            </a:pPr>
            <a:r>
              <a:rPr lang="en-US" sz="10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7" name="Title 1"/>
          <p:cNvSpPr txBox="1">
            <a:spLocks/>
          </p:cNvSpPr>
          <p:nvPr/>
        </p:nvSpPr>
        <p:spPr>
          <a:xfrm>
            <a:off x="228600" y="201168"/>
            <a:ext cx="2320836" cy="4778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Please note</a:t>
            </a:r>
          </a:p>
        </p:txBody>
      </p:sp>
      <p:sp>
        <p:nvSpPr>
          <p:cNvPr id="2" name="Footer Placeholder 1">
            <a:extLst>
              <a:ext uri="{FF2B5EF4-FFF2-40B4-BE49-F238E27FC236}">
                <a16:creationId xmlns:a16="http://schemas.microsoft.com/office/drawing/2014/main" id="{DFDA5938-8364-0E44-8325-4354673413B7}"/>
              </a:ext>
            </a:extLst>
          </p:cNvPr>
          <p:cNvSpPr>
            <a:spLocks noGrp="1"/>
          </p:cNvSpPr>
          <p:nvPr>
            <p:ph type="ftr" sz="quarter" idx="11"/>
          </p:nvPr>
        </p:nvSpPr>
        <p:spPr/>
        <p:txBody>
          <a:bodyPr/>
          <a:lstStyle/>
          <a:p>
            <a:r>
              <a:rPr lang="en-US" dirty="0">
                <a:solidFill>
                  <a:srgbClr val="8C8888"/>
                </a:solidFill>
              </a:rPr>
              <a:t>Think 2019 / Session 7604 / February 12-15, 2019 / © 2019 IBM Corporation</a:t>
            </a:r>
          </a:p>
        </p:txBody>
      </p:sp>
    </p:spTree>
    <p:extLst>
      <p:ext uri="{BB962C8B-B14F-4D97-AF65-F5344CB8AC3E}">
        <p14:creationId xmlns:p14="http://schemas.microsoft.com/office/powerpoint/2010/main" val="53733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IBM Plex Sans Condensed" panose="020B0506050203000203" pitchFamily="34" charset="77"/>
              </a:rPr>
              <a:t>Part 3: </a:t>
            </a:r>
            <a:r>
              <a:rPr lang="en-US" dirty="0"/>
              <a:t>More details,</a:t>
            </a:r>
            <a:br>
              <a:rPr lang="en-US" dirty="0">
                <a:solidFill>
                  <a:schemeClr val="tx1"/>
                </a:solidFill>
              </a:rPr>
            </a:br>
            <a:r>
              <a:rPr lang="en-US" b="1" dirty="0">
                <a:solidFill>
                  <a:schemeClr val="tx1"/>
                </a:solidFill>
                <a:latin typeface="IBM Plex Sans Condensed" panose="020B0506050203000203" pitchFamily="34" charset="77"/>
              </a:rPr>
              <a:t>more complex processing</a:t>
            </a:r>
          </a:p>
        </p:txBody>
      </p:sp>
      <p:sp>
        <p:nvSpPr>
          <p:cNvPr id="7" name="Footer Placeholder 4">
            <a:extLst>
              <a:ext uri="{FF2B5EF4-FFF2-40B4-BE49-F238E27FC236}">
                <a16:creationId xmlns:a16="http://schemas.microsoft.com/office/drawing/2014/main" id="{58E382F5-412E-C143-B277-33D3C6ABD62D}"/>
              </a:ext>
            </a:extLst>
          </p:cNvPr>
          <p:cNvSpPr>
            <a:spLocks noGrp="1"/>
          </p:cNvSpPr>
          <p:nvPr>
            <p:ph type="ftr" sz="quarter" idx="10"/>
          </p:nvPr>
        </p:nvSpPr>
        <p:spPr>
          <a:xfrm>
            <a:off x="228600" y="4826480"/>
            <a:ext cx="6400800" cy="137160"/>
          </a:xfrm>
        </p:spPr>
        <p:txBody>
          <a:bodyPr/>
          <a:lstStyle/>
          <a:p>
            <a:r>
              <a:rPr lang="en-US" dirty="0">
                <a:solidFill>
                  <a:schemeClr val="bg2">
                    <a:alpha val="51000"/>
                  </a:schemeClr>
                </a:solidFill>
              </a:rPr>
              <a:t>Think 2019 / Session 7604 / February 12-15, 2019 / © 2019 IBM Corporation</a:t>
            </a:r>
          </a:p>
        </p:txBody>
      </p:sp>
    </p:spTree>
    <p:extLst>
      <p:ext uri="{BB962C8B-B14F-4D97-AF65-F5344CB8AC3E}">
        <p14:creationId xmlns:p14="http://schemas.microsoft.com/office/powerpoint/2010/main" val="392838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IBM Plex Sans Condensed" panose="020B0506050203000203" pitchFamily="34" charset="77"/>
              </a:rPr>
              <a:t>Installing the Domino 10 nodes</a:t>
            </a:r>
          </a:p>
        </p:txBody>
      </p:sp>
      <p:sp>
        <p:nvSpPr>
          <p:cNvPr id="7" name="Footer Placeholder 6"/>
          <p:cNvSpPr>
            <a:spLocks noGrp="1"/>
          </p:cNvSpPr>
          <p:nvPr>
            <p:ph type="ftr" sz="quarter" idx="11"/>
          </p:nvPr>
        </p:nvSpPr>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2"/>
          </p:nvPr>
        </p:nvSpPr>
        <p:spPr>
          <a:xfrm>
            <a:off x="4800600" y="493776"/>
            <a:ext cx="4114800" cy="4469864"/>
          </a:xfrm>
        </p:spPr>
        <p:txBody>
          <a:bodyPr/>
          <a:lstStyle/>
          <a:p>
            <a:r>
              <a:rPr lang="en-US" dirty="0"/>
              <a:t>From the right-side hamburger menu in Node-RED, choose </a:t>
            </a:r>
            <a:r>
              <a:rPr lang="en-US" b="1" dirty="0"/>
              <a:t>Manage palette</a:t>
            </a:r>
            <a:r>
              <a:rPr lang="en-US" dirty="0"/>
              <a:t> then type </a:t>
            </a:r>
            <a:r>
              <a:rPr lang="en-US" b="1" dirty="0"/>
              <a:t>domino</a:t>
            </a:r>
            <a:r>
              <a:rPr lang="en-US" dirty="0"/>
              <a:t> in the search area. </a:t>
            </a:r>
          </a:p>
          <a:p>
            <a:r>
              <a:rPr lang="en-US" dirty="0"/>
              <a:t>You want: </a:t>
            </a:r>
            <a:r>
              <a:rPr lang="en-US" b="1" dirty="0">
                <a:solidFill>
                  <a:schemeClr val="accent2"/>
                </a:solidFill>
              </a:rPr>
              <a:t>node-red-</a:t>
            </a:r>
            <a:r>
              <a:rPr lang="en-US" b="1" dirty="0" err="1">
                <a:solidFill>
                  <a:schemeClr val="accent2"/>
                </a:solidFill>
              </a:rPr>
              <a:t>contrib</a:t>
            </a:r>
            <a:r>
              <a:rPr lang="en-US" b="1" dirty="0">
                <a:solidFill>
                  <a:schemeClr val="accent2"/>
                </a:solidFill>
              </a:rPr>
              <a:t>-</a:t>
            </a:r>
            <a:r>
              <a:rPr lang="en-US" b="1" dirty="0" err="1">
                <a:solidFill>
                  <a:schemeClr val="accent2"/>
                </a:solidFill>
              </a:rPr>
              <a:t>dominodb</a:t>
            </a:r>
            <a:endParaRPr lang="en-US" dirty="0">
              <a:solidFill>
                <a:schemeClr val="accent2"/>
              </a:solidFill>
            </a:endParaRPr>
          </a:p>
        </p:txBody>
      </p:sp>
      <p:sp>
        <p:nvSpPr>
          <p:cNvPr id="6" name="Text Placeholder 5"/>
          <p:cNvSpPr>
            <a:spLocks noGrp="1"/>
          </p:cNvSpPr>
          <p:nvPr>
            <p:ph type="body" sz="quarter" idx="13"/>
          </p:nvPr>
        </p:nvSpPr>
        <p:spPr/>
        <p:txBody>
          <a:bodyPr/>
          <a:lstStyle/>
          <a:p>
            <a:r>
              <a:rPr lang="en-US" dirty="0">
                <a:solidFill>
                  <a:schemeClr val="bg2">
                    <a:lumMod val="50000"/>
                  </a:schemeClr>
                </a:solidFill>
              </a:rPr>
              <a:t>More details, more complex processing</a:t>
            </a:r>
          </a:p>
        </p:txBody>
      </p:sp>
      <p:pic>
        <p:nvPicPr>
          <p:cNvPr id="8" name="Picture 7">
            <a:extLst>
              <a:ext uri="{FF2B5EF4-FFF2-40B4-BE49-F238E27FC236}">
                <a16:creationId xmlns:a16="http://schemas.microsoft.com/office/drawing/2014/main" id="{7F2204A0-BBF7-B04A-B5F1-91502261868E}"/>
              </a:ext>
            </a:extLst>
          </p:cNvPr>
          <p:cNvPicPr>
            <a:picLocks noChangeAspect="1"/>
          </p:cNvPicPr>
          <p:nvPr/>
        </p:nvPicPr>
        <p:blipFill>
          <a:blip r:embed="rId3"/>
          <a:stretch>
            <a:fillRect/>
          </a:stretch>
        </p:blipFill>
        <p:spPr>
          <a:xfrm>
            <a:off x="3823264" y="1919204"/>
            <a:ext cx="4768548" cy="2907276"/>
          </a:xfrm>
          <a:prstGeom prst="rect">
            <a:avLst/>
          </a:prstGeom>
        </p:spPr>
      </p:pic>
      <p:cxnSp>
        <p:nvCxnSpPr>
          <p:cNvPr id="9" name="Straight Arrow Connector 8">
            <a:extLst>
              <a:ext uri="{FF2B5EF4-FFF2-40B4-BE49-F238E27FC236}">
                <a16:creationId xmlns:a16="http://schemas.microsoft.com/office/drawing/2014/main" id="{C37937C7-5C7F-7640-810B-4D1107274FBD}"/>
              </a:ext>
            </a:extLst>
          </p:cNvPr>
          <p:cNvCxnSpPr>
            <a:cxnSpLocks/>
          </p:cNvCxnSpPr>
          <p:nvPr/>
        </p:nvCxnSpPr>
        <p:spPr>
          <a:xfrm flipH="1">
            <a:off x="6629400" y="1641987"/>
            <a:ext cx="1206910" cy="1730855"/>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1F323C15-37C3-C74C-A453-21C50E4A1FF4}"/>
              </a:ext>
            </a:extLst>
          </p:cNvPr>
          <p:cNvPicPr>
            <a:picLocks noChangeAspect="1"/>
          </p:cNvPicPr>
          <p:nvPr/>
        </p:nvPicPr>
        <p:blipFill>
          <a:blip r:embed="rId4"/>
          <a:stretch>
            <a:fillRect/>
          </a:stretch>
        </p:blipFill>
        <p:spPr>
          <a:xfrm>
            <a:off x="846548" y="864391"/>
            <a:ext cx="2146758" cy="3875139"/>
          </a:xfrm>
          <a:prstGeom prst="rect">
            <a:avLst/>
          </a:prstGeom>
        </p:spPr>
      </p:pic>
      <p:cxnSp>
        <p:nvCxnSpPr>
          <p:cNvPr id="14" name="Straight Arrow Connector 13">
            <a:extLst>
              <a:ext uri="{FF2B5EF4-FFF2-40B4-BE49-F238E27FC236}">
                <a16:creationId xmlns:a16="http://schemas.microsoft.com/office/drawing/2014/main" id="{7DEF59A1-FA0F-914F-9430-25C8E1320670}"/>
              </a:ext>
            </a:extLst>
          </p:cNvPr>
          <p:cNvCxnSpPr>
            <a:cxnSpLocks/>
          </p:cNvCxnSpPr>
          <p:nvPr/>
        </p:nvCxnSpPr>
        <p:spPr>
          <a:xfrm flipH="1">
            <a:off x="2528294" y="934065"/>
            <a:ext cx="2132196" cy="2129060"/>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3427E74-8CD1-CA42-9346-F7C91D195197}"/>
              </a:ext>
            </a:extLst>
          </p:cNvPr>
          <p:cNvCxnSpPr>
            <a:cxnSpLocks/>
          </p:cNvCxnSpPr>
          <p:nvPr/>
        </p:nvCxnSpPr>
        <p:spPr>
          <a:xfrm flipH="1">
            <a:off x="2743200" y="810649"/>
            <a:ext cx="1828800" cy="202074"/>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709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IBM Plex Sans Condensed" panose="020B0506050203000203" pitchFamily="34" charset="77"/>
              </a:rPr>
              <a:t>The Domino10 nodes</a:t>
            </a:r>
          </a:p>
        </p:txBody>
      </p:sp>
      <p:sp>
        <p:nvSpPr>
          <p:cNvPr id="7" name="Footer Placeholder 6"/>
          <p:cNvSpPr>
            <a:spLocks noGrp="1"/>
          </p:cNvSpPr>
          <p:nvPr>
            <p:ph type="ftr" sz="quarter" idx="11"/>
          </p:nvPr>
        </p:nvSpPr>
        <p:spPr/>
        <p:txBody>
          <a:bodyPr/>
          <a:lstStyle/>
          <a:p>
            <a:r>
              <a:rPr lang="en-US" dirty="0">
                <a:solidFill>
                  <a:srgbClr val="757575"/>
                </a:solidFill>
              </a:rPr>
              <a:t>Think 2019 / Session 7604 / February 12-15, 2019 / © 2019 IBM Corporation</a:t>
            </a:r>
          </a:p>
        </p:txBody>
      </p:sp>
      <p:sp>
        <p:nvSpPr>
          <p:cNvPr id="5" name="Text Placeholder 4"/>
          <p:cNvSpPr>
            <a:spLocks noGrp="1"/>
          </p:cNvSpPr>
          <p:nvPr>
            <p:ph type="body" sz="quarter" idx="12"/>
          </p:nvPr>
        </p:nvSpPr>
        <p:spPr>
          <a:xfrm>
            <a:off x="4800600" y="493776"/>
            <a:ext cx="4114800" cy="4469864"/>
          </a:xfrm>
        </p:spPr>
        <p:txBody>
          <a:bodyPr/>
          <a:lstStyle/>
          <a:p>
            <a:r>
              <a:rPr lang="en-US" b="1" dirty="0"/>
              <a:t>Document </a:t>
            </a:r>
            <a:r>
              <a:rPr lang="en-US" b="1" dirty="0" err="1"/>
              <a:t>Mgr</a:t>
            </a:r>
            <a:r>
              <a:rPr lang="en-US" b="1" dirty="0"/>
              <a:t> </a:t>
            </a:r>
            <a:r>
              <a:rPr lang="en-US" dirty="0"/>
              <a:t>— performs a full set of CRUD (create, read, update, delete) operations on a single document. </a:t>
            </a:r>
          </a:p>
          <a:p>
            <a:r>
              <a:rPr lang="en-US" b="1" dirty="0"/>
              <a:t>Get Documents </a:t>
            </a:r>
            <a:r>
              <a:rPr lang="en-US" dirty="0"/>
              <a:t>— gets one or many documents. Returns basic info (e.g., </a:t>
            </a:r>
            <a:r>
              <a:rPr lang="en-US" dirty="0" err="1"/>
              <a:t>unid</a:t>
            </a:r>
            <a:r>
              <a:rPr lang="en-US" dirty="0"/>
              <a:t>) plus the values of specified items (fields).</a:t>
            </a:r>
          </a:p>
          <a:p>
            <a:r>
              <a:rPr lang="en-US" b="1" dirty="0"/>
              <a:t>Explain Query </a:t>
            </a:r>
            <a:r>
              <a:rPr lang="en-US" dirty="0"/>
              <a:t>— used for development/tuning purposes only. Returns statistics regarding the query, including elapsed times.</a:t>
            </a:r>
          </a:p>
          <a:p>
            <a:r>
              <a:rPr lang="en-US" b="1" dirty="0"/>
              <a:t>Delete Docs/Items </a:t>
            </a:r>
            <a:r>
              <a:rPr lang="en-US" dirty="0"/>
              <a:t>— does BULK deletion of documents or items from documents, e.g., </a:t>
            </a:r>
            <a:r>
              <a:rPr lang="en-US" i="1" dirty="0"/>
              <a:t>delete all order records for ACME Corp.</a:t>
            </a:r>
          </a:p>
          <a:p>
            <a:r>
              <a:rPr lang="en-US" b="1" dirty="0"/>
              <a:t>Replace Docs/Items </a:t>
            </a:r>
            <a:r>
              <a:rPr lang="en-US" dirty="0"/>
              <a:t>— replaces either documents or individual items in BULK…i.e., across one or more documents</a:t>
            </a:r>
          </a:p>
          <a:p>
            <a:r>
              <a:rPr lang="en-US" b="1" dirty="0"/>
              <a:t>Create Documents </a:t>
            </a:r>
            <a:r>
              <a:rPr lang="en-US" dirty="0"/>
              <a:t>— creates new documents in BULK. </a:t>
            </a:r>
          </a:p>
        </p:txBody>
      </p:sp>
      <p:sp>
        <p:nvSpPr>
          <p:cNvPr id="6" name="Text Placeholder 5"/>
          <p:cNvSpPr>
            <a:spLocks noGrp="1"/>
          </p:cNvSpPr>
          <p:nvPr>
            <p:ph type="body" sz="quarter" idx="13"/>
          </p:nvPr>
        </p:nvSpPr>
        <p:spPr/>
        <p:txBody>
          <a:bodyPr/>
          <a:lstStyle/>
          <a:p>
            <a:r>
              <a:rPr lang="en-US" dirty="0">
                <a:solidFill>
                  <a:schemeClr val="bg2">
                    <a:lumMod val="50000"/>
                  </a:schemeClr>
                </a:solidFill>
              </a:rPr>
              <a:t>More details, more complex processing</a:t>
            </a:r>
          </a:p>
        </p:txBody>
      </p:sp>
      <p:pic>
        <p:nvPicPr>
          <p:cNvPr id="4" name="Picture 3">
            <a:extLst>
              <a:ext uri="{FF2B5EF4-FFF2-40B4-BE49-F238E27FC236}">
                <a16:creationId xmlns:a16="http://schemas.microsoft.com/office/drawing/2014/main" id="{FC6A9EDD-435F-9948-A65D-C1EE2BE4B05A}"/>
              </a:ext>
            </a:extLst>
          </p:cNvPr>
          <p:cNvPicPr>
            <a:picLocks noChangeAspect="1"/>
          </p:cNvPicPr>
          <p:nvPr/>
        </p:nvPicPr>
        <p:blipFill>
          <a:blip r:embed="rId3"/>
          <a:stretch>
            <a:fillRect/>
          </a:stretch>
        </p:blipFill>
        <p:spPr>
          <a:xfrm>
            <a:off x="1078349" y="926118"/>
            <a:ext cx="1436251" cy="3468021"/>
          </a:xfrm>
          <a:prstGeom prst="rect">
            <a:avLst/>
          </a:prstGeom>
          <a:effectLst>
            <a:reflection stA="30000" endPos="65000" dist="50800" dir="5400000" sy="-100000" algn="bl" rotWithShape="0"/>
          </a:effectLst>
        </p:spPr>
      </p:pic>
    </p:spTree>
    <p:extLst>
      <p:ext uri="{BB962C8B-B14F-4D97-AF65-F5344CB8AC3E}">
        <p14:creationId xmlns:p14="http://schemas.microsoft.com/office/powerpoint/2010/main" val="357006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3670540" cy="640080"/>
          </a:xfrm>
        </p:spPr>
        <p:txBody>
          <a:bodyPr/>
          <a:lstStyle/>
          <a:p>
            <a:r>
              <a:rPr lang="en-US" b="1" dirty="0">
                <a:latin typeface="IBM Plex Sans Condensed" panose="020B0506050203000203" pitchFamily="34" charset="77"/>
              </a:rPr>
              <a:t>Special</a:t>
            </a:r>
            <a:r>
              <a:rPr lang="en-US" b="1" dirty="0">
                <a:solidFill>
                  <a:schemeClr val="accent3"/>
                </a:solidFill>
                <a:latin typeface="IBM Plex Sans Condensed" panose="020B0506050203000203" pitchFamily="34" charset="77"/>
              </a:rPr>
              <a:t> </a:t>
            </a:r>
            <a:r>
              <a:rPr lang="en-US" b="1" dirty="0" err="1">
                <a:solidFill>
                  <a:schemeClr val="accent3"/>
                </a:solidFill>
                <a:latin typeface="IBM Plex Sans Condensed" panose="020B0506050203000203" pitchFamily="34" charset="77"/>
              </a:rPr>
              <a:t>msg</a:t>
            </a:r>
            <a:r>
              <a:rPr lang="en-US" b="1" dirty="0">
                <a:solidFill>
                  <a:schemeClr val="accent3"/>
                </a:solidFill>
                <a:latin typeface="IBM Plex Sans Condensed" panose="020B0506050203000203" pitchFamily="34" charset="77"/>
              </a:rPr>
              <a:t> </a:t>
            </a:r>
            <a:r>
              <a:rPr lang="en-US" b="1" dirty="0">
                <a:latin typeface="IBM Plex Sans Condensed" panose="020B0506050203000203" pitchFamily="34" charset="77"/>
              </a:rPr>
              <a:t>values</a:t>
            </a: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More details, more complex processing</a:t>
            </a:r>
          </a:p>
        </p:txBody>
      </p:sp>
      <p:sp>
        <p:nvSpPr>
          <p:cNvPr id="6" name="Text Placeholder 5"/>
          <p:cNvSpPr>
            <a:spLocks noGrp="1"/>
          </p:cNvSpPr>
          <p:nvPr>
            <p:ph type="body" sz="quarter" idx="14"/>
          </p:nvPr>
        </p:nvSpPr>
        <p:spPr>
          <a:xfrm>
            <a:off x="259422" y="1228524"/>
            <a:ext cx="3033145" cy="3475254"/>
          </a:xfrm>
        </p:spPr>
        <p:txBody>
          <a:bodyPr/>
          <a:lstStyle/>
          <a:p>
            <a:r>
              <a:rPr lang="en-US" dirty="0"/>
              <a:t>The various Domino nodes can be configured to make use of </a:t>
            </a:r>
            <a:r>
              <a:rPr lang="en-US" dirty="0" err="1"/>
              <a:t>numeous</a:t>
            </a:r>
            <a:r>
              <a:rPr lang="en-US" dirty="0"/>
              <a:t> special additions to the </a:t>
            </a:r>
            <a:r>
              <a:rPr lang="en-US" b="1" dirty="0" err="1"/>
              <a:t>msg</a:t>
            </a:r>
            <a:r>
              <a:rPr lang="en-US" dirty="0"/>
              <a:t> object.</a:t>
            </a:r>
          </a:p>
          <a:p>
            <a:r>
              <a:rPr lang="en-US" dirty="0"/>
              <a:t>If needed for what you’re doing, you can just add them programmatically, typically by using a </a:t>
            </a:r>
            <a:r>
              <a:rPr lang="en-US" b="1" dirty="0"/>
              <a:t>function</a:t>
            </a:r>
            <a:r>
              <a:rPr lang="en-US" dirty="0"/>
              <a:t> node.</a:t>
            </a:r>
          </a:p>
          <a:p>
            <a:r>
              <a:rPr lang="en-US" b="1" dirty="0"/>
              <a:t>All</a:t>
            </a:r>
            <a:r>
              <a:rPr lang="en-US" dirty="0"/>
              <a:t> of these are well documented in the domino-</a:t>
            </a:r>
            <a:r>
              <a:rPr lang="en-US" dirty="0" err="1"/>
              <a:t>db</a:t>
            </a:r>
            <a:r>
              <a:rPr lang="en-US" dirty="0"/>
              <a:t> nodes.</a:t>
            </a:r>
            <a:endParaRPr lang="en-US" b="1" dirty="0"/>
          </a:p>
          <a:p>
            <a:endParaRPr lang="en-US" dirty="0"/>
          </a:p>
          <a:p>
            <a:endParaRPr lang="en-US" dirty="0"/>
          </a:p>
        </p:txBody>
      </p:sp>
      <p:sp>
        <p:nvSpPr>
          <p:cNvPr id="3" name="TextBox 2">
            <a:extLst>
              <a:ext uri="{FF2B5EF4-FFF2-40B4-BE49-F238E27FC236}">
                <a16:creationId xmlns:a16="http://schemas.microsoft.com/office/drawing/2014/main" id="{3DD5F02F-0A5E-8449-930F-B5D225E2EAB5}"/>
              </a:ext>
            </a:extLst>
          </p:cNvPr>
          <p:cNvSpPr txBox="1"/>
          <p:nvPr/>
        </p:nvSpPr>
        <p:spPr>
          <a:xfrm>
            <a:off x="4157248" y="411480"/>
            <a:ext cx="2472152" cy="4401205"/>
          </a:xfrm>
          <a:prstGeom prst="rect">
            <a:avLst/>
          </a:prstGeom>
          <a:noFill/>
        </p:spPr>
        <p:txBody>
          <a:bodyPr wrap="none" rtlCol="0">
            <a:spAutoFit/>
          </a:bodyPr>
          <a:lstStyle/>
          <a:p>
            <a:r>
              <a:rPr lang="en-US" sz="1400" dirty="0" err="1"/>
              <a:t>msg.</a:t>
            </a:r>
            <a:r>
              <a:rPr lang="en-US" sz="1400" b="1" dirty="0" err="1">
                <a:solidFill>
                  <a:schemeClr val="accent6"/>
                </a:solidFill>
                <a:latin typeface="IBM Plex Sans Condensed" panose="020B0506050203000203" pitchFamily="34" charset="77"/>
              </a:rPr>
              <a:t>DDB_countValue</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DDB_displayResults</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DDB_doc</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DDB_docs</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DDB_documentOp</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DDB_documentsOrItems</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DDB_fatal</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DDB_itemNames</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DDB_itemValues</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DDB_itemValuesById</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DDB_maxDocuments</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DDB_maxMillisecs</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DDB_maxViewEntries</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DDB_query</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DDB_queryExplained</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DDB_queryOrId</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DDB_result</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DDB_startValue</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DDB_unid</a:t>
            </a:r>
            <a:endParaRPr lang="en-US" sz="1400" b="1" dirty="0">
              <a:solidFill>
                <a:schemeClr val="accent6"/>
              </a:solidFill>
              <a:latin typeface="IBM Plex Sans Condensed" panose="020B0506050203000203" pitchFamily="34" charset="77"/>
            </a:endParaRPr>
          </a:p>
          <a:p>
            <a:r>
              <a:rPr lang="en-US" sz="1400" dirty="0" err="1"/>
              <a:t>msg.</a:t>
            </a:r>
            <a:r>
              <a:rPr lang="en-US" sz="1400" b="1" dirty="0" err="1">
                <a:solidFill>
                  <a:schemeClr val="accent6"/>
                </a:solidFill>
                <a:latin typeface="IBM Plex Sans Condensed" panose="020B0506050203000203" pitchFamily="34" charset="77"/>
              </a:rPr>
              <a:t>DDB_unids</a:t>
            </a:r>
            <a:endParaRPr lang="en-US" sz="1400" b="1" dirty="0">
              <a:solidFill>
                <a:schemeClr val="accent6"/>
              </a:solidFill>
              <a:latin typeface="IBM Plex Sans Condensed" panose="020B0506050203000203" pitchFamily="34" charset="77"/>
            </a:endParaRPr>
          </a:p>
        </p:txBody>
      </p:sp>
      <p:sp>
        <p:nvSpPr>
          <p:cNvPr id="4" name="Rounded Rectangular Callout 3">
            <a:extLst>
              <a:ext uri="{FF2B5EF4-FFF2-40B4-BE49-F238E27FC236}">
                <a16:creationId xmlns:a16="http://schemas.microsoft.com/office/drawing/2014/main" id="{1FB7455A-7696-304B-A2CC-5834449B7908}"/>
              </a:ext>
            </a:extLst>
          </p:cNvPr>
          <p:cNvSpPr/>
          <p:nvPr/>
        </p:nvSpPr>
        <p:spPr>
          <a:xfrm>
            <a:off x="6819800" y="296580"/>
            <a:ext cx="1455174" cy="785965"/>
          </a:xfrm>
          <a:prstGeom prst="wedgeRoundRectCallout">
            <a:avLst>
              <a:gd name="adj1" fmla="val -80968"/>
              <a:gd name="adj2" fmla="val 101280"/>
              <a:gd name="adj3" fmla="val 16667"/>
            </a:avLst>
          </a:prstGeom>
          <a:solidFill>
            <a:schemeClr val="bg2"/>
          </a:solidFill>
          <a:ln>
            <a:solidFill>
              <a:srgbClr val="757575"/>
            </a:solidFill>
          </a:ln>
        </p:spPr>
        <p:txBody>
          <a:bodyPr wrap="square" lIns="0" tIns="0" rIns="0" bIns="0" rtlCol="0" anchor="ctr">
            <a:noAutofit/>
          </a:bodyPr>
          <a:lstStyle/>
          <a:p>
            <a:pPr algn="ctr"/>
            <a:r>
              <a:rPr lang="en-US" sz="1400" dirty="0">
                <a:latin typeface="American Typewriter" panose="02090604020004020304" pitchFamily="18" charset="77"/>
                <a:cs typeface="Arial"/>
              </a:rPr>
              <a:t>DDB = Domino Database</a:t>
            </a:r>
          </a:p>
        </p:txBody>
      </p:sp>
    </p:spTree>
    <p:extLst>
      <p:ext uri="{BB962C8B-B14F-4D97-AF65-F5344CB8AC3E}">
        <p14:creationId xmlns:p14="http://schemas.microsoft.com/office/powerpoint/2010/main" val="3816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3670540" cy="640080"/>
          </a:xfrm>
        </p:spPr>
        <p:txBody>
          <a:bodyPr/>
          <a:lstStyle/>
          <a:p>
            <a:r>
              <a:rPr lang="en-US" b="1" dirty="0">
                <a:solidFill>
                  <a:schemeClr val="accent3"/>
                </a:solidFill>
                <a:latin typeface="IBM Plex Sans Condensed" panose="020B0506050203000203" pitchFamily="34" charset="77"/>
              </a:rPr>
              <a:t>Get Documents </a:t>
            </a:r>
            <a:r>
              <a:rPr lang="en-US" b="1" dirty="0">
                <a:latin typeface="IBM Plex Sans Condensed" panose="020B0506050203000203" pitchFamily="34" charset="77"/>
              </a:rPr>
              <a:t>node</a:t>
            </a: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More details, more complex processing</a:t>
            </a:r>
          </a:p>
        </p:txBody>
      </p:sp>
      <p:sp>
        <p:nvSpPr>
          <p:cNvPr id="6" name="Text Placeholder 5"/>
          <p:cNvSpPr>
            <a:spLocks noGrp="1"/>
          </p:cNvSpPr>
          <p:nvPr>
            <p:ph type="body" sz="quarter" idx="14"/>
          </p:nvPr>
        </p:nvSpPr>
        <p:spPr>
          <a:xfrm>
            <a:off x="259422" y="1228524"/>
            <a:ext cx="3142539" cy="3475254"/>
          </a:xfrm>
        </p:spPr>
        <p:txBody>
          <a:bodyPr/>
          <a:lstStyle/>
          <a:p>
            <a:r>
              <a:rPr lang="en-US" dirty="0"/>
              <a:t>Can be as simple as filling out the form.</a:t>
            </a:r>
          </a:p>
          <a:p>
            <a:r>
              <a:rPr lang="en-US" dirty="0"/>
              <a:t>The setup here returns the value of the </a:t>
            </a:r>
            <a:r>
              <a:rPr lang="en-US" b="1" dirty="0" err="1"/>
              <a:t>CurrentApprover</a:t>
            </a:r>
            <a:r>
              <a:rPr lang="en-US" b="1" dirty="0"/>
              <a:t> </a:t>
            </a:r>
            <a:r>
              <a:rPr lang="en-US" dirty="0"/>
              <a:t>field from all </a:t>
            </a:r>
            <a:r>
              <a:rPr lang="en-US" b="1" dirty="0" err="1"/>
              <a:t>LoanRequest</a:t>
            </a:r>
            <a:r>
              <a:rPr lang="en-US" dirty="0"/>
              <a:t> documents where that value is not empty.</a:t>
            </a:r>
          </a:p>
          <a:p>
            <a:r>
              <a:rPr lang="en-US" dirty="0"/>
              <a:t>Four key questions:</a:t>
            </a:r>
          </a:p>
          <a:p>
            <a:pPr marL="342900" indent="-342900">
              <a:buFont typeface="+mj-lt"/>
              <a:buAutoNum type="arabicPeriod"/>
            </a:pPr>
            <a:r>
              <a:rPr lang="en-US" sz="1400" dirty="0"/>
              <a:t>From which database?</a:t>
            </a:r>
          </a:p>
          <a:p>
            <a:pPr marL="342900" indent="-342900">
              <a:buFont typeface="+mj-lt"/>
              <a:buAutoNum type="arabicPeriod"/>
            </a:pPr>
            <a:r>
              <a:rPr lang="en-US" sz="1400" dirty="0"/>
              <a:t>How to choose?</a:t>
            </a:r>
          </a:p>
          <a:p>
            <a:pPr marL="342900" indent="-342900">
              <a:buFont typeface="+mj-lt"/>
              <a:buAutoNum type="arabicPeriod"/>
            </a:pPr>
            <a:r>
              <a:rPr lang="en-US" sz="1400" dirty="0"/>
              <a:t>Which documents?</a:t>
            </a:r>
          </a:p>
          <a:p>
            <a:pPr marL="342900" indent="-342900">
              <a:buFont typeface="+mj-lt"/>
              <a:buAutoNum type="arabicPeriod"/>
            </a:pPr>
            <a:r>
              <a:rPr lang="en-US" sz="1400" dirty="0"/>
              <a:t>Which fields to send back?</a:t>
            </a:r>
            <a:endParaRPr lang="en-US" dirty="0"/>
          </a:p>
        </p:txBody>
      </p:sp>
      <p:pic>
        <p:nvPicPr>
          <p:cNvPr id="3" name="Picture 2">
            <a:extLst>
              <a:ext uri="{FF2B5EF4-FFF2-40B4-BE49-F238E27FC236}">
                <a16:creationId xmlns:a16="http://schemas.microsoft.com/office/drawing/2014/main" id="{80CEEC94-4B24-1D48-A68A-C62EB9E6C4A7}"/>
              </a:ext>
            </a:extLst>
          </p:cNvPr>
          <p:cNvPicPr>
            <a:picLocks noChangeAspect="1"/>
          </p:cNvPicPr>
          <p:nvPr/>
        </p:nvPicPr>
        <p:blipFill>
          <a:blip r:embed="rId3"/>
          <a:stretch>
            <a:fillRect/>
          </a:stretch>
        </p:blipFill>
        <p:spPr>
          <a:xfrm>
            <a:off x="4120268" y="411480"/>
            <a:ext cx="4585510" cy="4292298"/>
          </a:xfrm>
          <a:prstGeom prst="rect">
            <a:avLst/>
          </a:prstGeom>
        </p:spPr>
      </p:pic>
      <p:cxnSp>
        <p:nvCxnSpPr>
          <p:cNvPr id="8" name="Straight Arrow Connector 7">
            <a:extLst>
              <a:ext uri="{FF2B5EF4-FFF2-40B4-BE49-F238E27FC236}">
                <a16:creationId xmlns:a16="http://schemas.microsoft.com/office/drawing/2014/main" id="{882B5E55-1729-654D-B6BC-87A00ADE3949}"/>
              </a:ext>
            </a:extLst>
          </p:cNvPr>
          <p:cNvCxnSpPr>
            <a:cxnSpLocks/>
          </p:cNvCxnSpPr>
          <p:nvPr/>
        </p:nvCxnSpPr>
        <p:spPr>
          <a:xfrm flipV="1">
            <a:off x="2477729" y="1750522"/>
            <a:ext cx="2828653" cy="1637255"/>
          </a:xfrm>
          <a:prstGeom prst="straightConnector1">
            <a:avLst/>
          </a:prstGeom>
          <a:ln w="63500">
            <a:solidFill>
              <a:schemeClr val="accent6">
                <a:alpha val="7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E5C18E0-81BF-A94B-911D-F74A570E70DD}"/>
              </a:ext>
            </a:extLst>
          </p:cNvPr>
          <p:cNvCxnSpPr>
            <a:cxnSpLocks/>
          </p:cNvCxnSpPr>
          <p:nvPr/>
        </p:nvCxnSpPr>
        <p:spPr>
          <a:xfrm flipV="1">
            <a:off x="1968064" y="2076138"/>
            <a:ext cx="3238885" cy="1705234"/>
          </a:xfrm>
          <a:prstGeom prst="straightConnector1">
            <a:avLst/>
          </a:prstGeom>
          <a:ln w="63500">
            <a:solidFill>
              <a:schemeClr val="accent6">
                <a:alpha val="7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1A4F999-1666-8448-8675-668DDB41DF62}"/>
              </a:ext>
            </a:extLst>
          </p:cNvPr>
          <p:cNvCxnSpPr>
            <a:cxnSpLocks/>
          </p:cNvCxnSpPr>
          <p:nvPr/>
        </p:nvCxnSpPr>
        <p:spPr>
          <a:xfrm flipV="1">
            <a:off x="2814676" y="3495529"/>
            <a:ext cx="2469221" cy="951128"/>
          </a:xfrm>
          <a:prstGeom prst="straightConnector1">
            <a:avLst/>
          </a:prstGeom>
          <a:ln w="63500">
            <a:solidFill>
              <a:schemeClr val="accent6">
                <a:alpha val="7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2498B02-6054-784C-B5E1-EF3BBE9D3850}"/>
              </a:ext>
            </a:extLst>
          </p:cNvPr>
          <p:cNvCxnSpPr>
            <a:cxnSpLocks/>
          </p:cNvCxnSpPr>
          <p:nvPr/>
        </p:nvCxnSpPr>
        <p:spPr>
          <a:xfrm flipV="1">
            <a:off x="2189192" y="2465882"/>
            <a:ext cx="3117190" cy="1631147"/>
          </a:xfrm>
          <a:prstGeom prst="straightConnector1">
            <a:avLst/>
          </a:prstGeom>
          <a:ln w="63500">
            <a:solidFill>
              <a:schemeClr val="accent6">
                <a:alpha val="7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029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F79E29-E95E-774E-AE23-448D3E73E896}"/>
              </a:ext>
            </a:extLst>
          </p:cNvPr>
          <p:cNvPicPr>
            <a:picLocks noChangeAspect="1"/>
          </p:cNvPicPr>
          <p:nvPr/>
        </p:nvPicPr>
        <p:blipFill>
          <a:blip r:embed="rId3"/>
          <a:stretch>
            <a:fillRect/>
          </a:stretch>
        </p:blipFill>
        <p:spPr>
          <a:xfrm>
            <a:off x="3804102" y="556819"/>
            <a:ext cx="5051790" cy="3698158"/>
          </a:xfrm>
          <a:prstGeom prst="rect">
            <a:avLst/>
          </a:prstGeom>
        </p:spPr>
      </p:pic>
      <p:sp>
        <p:nvSpPr>
          <p:cNvPr id="2" name="Title 1"/>
          <p:cNvSpPr>
            <a:spLocks noGrp="1"/>
          </p:cNvSpPr>
          <p:nvPr>
            <p:ph type="title"/>
          </p:nvPr>
        </p:nvSpPr>
        <p:spPr>
          <a:xfrm>
            <a:off x="228600" y="411480"/>
            <a:ext cx="3670540" cy="640080"/>
          </a:xfrm>
        </p:spPr>
        <p:txBody>
          <a:bodyPr/>
          <a:lstStyle/>
          <a:p>
            <a:r>
              <a:rPr lang="en-US" b="1" dirty="0">
                <a:solidFill>
                  <a:schemeClr val="accent3"/>
                </a:solidFill>
                <a:latin typeface="IBM Plex Sans Condensed" panose="020B0506050203000203" pitchFamily="34" charset="77"/>
              </a:rPr>
              <a:t>Get Documents </a:t>
            </a:r>
            <a:r>
              <a:rPr lang="en-US" b="1" dirty="0">
                <a:latin typeface="IBM Plex Sans Condensed" panose="020B0506050203000203" pitchFamily="34" charset="77"/>
              </a:rPr>
              <a:t>node</a:t>
            </a: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More details, more complex processing</a:t>
            </a:r>
          </a:p>
        </p:txBody>
      </p:sp>
      <p:sp>
        <p:nvSpPr>
          <p:cNvPr id="6" name="Text Placeholder 5"/>
          <p:cNvSpPr>
            <a:spLocks noGrp="1"/>
          </p:cNvSpPr>
          <p:nvPr>
            <p:ph type="body" sz="quarter" idx="14"/>
          </p:nvPr>
        </p:nvSpPr>
        <p:spPr>
          <a:xfrm>
            <a:off x="259422" y="1228524"/>
            <a:ext cx="3251474" cy="3475254"/>
          </a:xfrm>
        </p:spPr>
        <p:txBody>
          <a:bodyPr/>
          <a:lstStyle/>
          <a:p>
            <a:r>
              <a:rPr lang="en-US" dirty="0"/>
              <a:t>Or, you can use programmatic input for your DQL queries.</a:t>
            </a:r>
          </a:p>
          <a:p>
            <a:r>
              <a:rPr lang="en-US" dirty="0"/>
              <a:t>Requires two values added to </a:t>
            </a:r>
            <a:r>
              <a:rPr lang="en-US" b="1" dirty="0" err="1"/>
              <a:t>msg</a:t>
            </a:r>
            <a:r>
              <a:rPr lang="en-US" dirty="0"/>
              <a:t>:</a:t>
            </a:r>
          </a:p>
          <a:p>
            <a:r>
              <a:rPr lang="en-US" b="1" dirty="0" err="1"/>
              <a:t>DDB_queryOrId</a:t>
            </a:r>
            <a:r>
              <a:rPr lang="en-US" b="1" dirty="0"/>
              <a:t> </a:t>
            </a:r>
            <a:r>
              <a:rPr lang="en-US" dirty="0"/>
              <a:t>to determine if docs are found based on a query or UNID.</a:t>
            </a:r>
          </a:p>
          <a:p>
            <a:r>
              <a:rPr lang="en-US" b="1" dirty="0" err="1"/>
              <a:t>DDB_query</a:t>
            </a:r>
            <a:r>
              <a:rPr lang="en-US" dirty="0"/>
              <a:t> or </a:t>
            </a:r>
            <a:r>
              <a:rPr lang="en-US" b="1" dirty="0" err="1"/>
              <a:t>DDB_unids</a:t>
            </a:r>
            <a:r>
              <a:rPr lang="en-US" dirty="0"/>
              <a:t> to support the choice above.</a:t>
            </a:r>
          </a:p>
          <a:p>
            <a:r>
              <a:rPr lang="en-US" dirty="0"/>
              <a:t>If desired, </a:t>
            </a:r>
            <a:r>
              <a:rPr lang="en-US" b="1" dirty="0" err="1"/>
              <a:t>DDB_itemNames</a:t>
            </a:r>
            <a:r>
              <a:rPr lang="en-US" dirty="0"/>
              <a:t> can be used to define the item names to return (not shown here).</a:t>
            </a:r>
          </a:p>
        </p:txBody>
      </p:sp>
      <p:cxnSp>
        <p:nvCxnSpPr>
          <p:cNvPr id="12" name="Straight Arrow Connector 11">
            <a:extLst>
              <a:ext uri="{FF2B5EF4-FFF2-40B4-BE49-F238E27FC236}">
                <a16:creationId xmlns:a16="http://schemas.microsoft.com/office/drawing/2014/main" id="{7E5C18E0-81BF-A94B-911D-F74A570E70DD}"/>
              </a:ext>
            </a:extLst>
          </p:cNvPr>
          <p:cNvCxnSpPr>
            <a:cxnSpLocks/>
          </p:cNvCxnSpPr>
          <p:nvPr/>
        </p:nvCxnSpPr>
        <p:spPr>
          <a:xfrm>
            <a:off x="3234813" y="1553497"/>
            <a:ext cx="1779639" cy="681078"/>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C66B7BF7-2C69-B34F-8176-99FF8F40F910}"/>
              </a:ext>
            </a:extLst>
          </p:cNvPr>
          <p:cNvPicPr>
            <a:picLocks noChangeAspect="1"/>
          </p:cNvPicPr>
          <p:nvPr/>
        </p:nvPicPr>
        <p:blipFill>
          <a:blip r:embed="rId4"/>
          <a:stretch>
            <a:fillRect/>
          </a:stretch>
        </p:blipFill>
        <p:spPr>
          <a:xfrm>
            <a:off x="1107069" y="1107174"/>
            <a:ext cx="6929861" cy="2686934"/>
          </a:xfrm>
          <a:prstGeom prst="rect">
            <a:avLst/>
          </a:prstGeom>
        </p:spPr>
      </p:pic>
      <p:sp>
        <p:nvSpPr>
          <p:cNvPr id="16" name="Rounded Rectangular Callout 15">
            <a:extLst>
              <a:ext uri="{FF2B5EF4-FFF2-40B4-BE49-F238E27FC236}">
                <a16:creationId xmlns:a16="http://schemas.microsoft.com/office/drawing/2014/main" id="{0E02E772-618B-5B4E-B516-D4AD49359216}"/>
              </a:ext>
            </a:extLst>
          </p:cNvPr>
          <p:cNvSpPr/>
          <p:nvPr/>
        </p:nvSpPr>
        <p:spPr>
          <a:xfrm>
            <a:off x="5938684" y="296580"/>
            <a:ext cx="2336290" cy="1433897"/>
          </a:xfrm>
          <a:prstGeom prst="wedgeRoundRectCallout">
            <a:avLst>
              <a:gd name="adj1" fmla="val -10991"/>
              <a:gd name="adj2" fmla="val 108160"/>
              <a:gd name="adj3" fmla="val 16667"/>
            </a:avLst>
          </a:prstGeom>
          <a:solidFill>
            <a:schemeClr val="bg2"/>
          </a:solidFill>
          <a:ln>
            <a:solidFill>
              <a:srgbClr val="757575"/>
            </a:solidFill>
          </a:ln>
        </p:spPr>
        <p:txBody>
          <a:bodyPr wrap="square" lIns="0" tIns="0" rIns="0" bIns="0" rtlCol="0" anchor="ctr">
            <a:noAutofit/>
          </a:bodyPr>
          <a:lstStyle/>
          <a:p>
            <a:pPr algn="ctr"/>
            <a:r>
              <a:rPr lang="en-US" sz="1400" dirty="0">
                <a:latin typeface="American Typewriter" panose="02090604020004020304" pitchFamily="18" charset="77"/>
                <a:cs typeface="Arial"/>
              </a:rPr>
              <a:t>URL parameters, e.g., </a:t>
            </a:r>
            <a:r>
              <a:rPr lang="en-US" sz="1400" dirty="0">
                <a:solidFill>
                  <a:schemeClr val="accent2"/>
                </a:solidFill>
                <a:latin typeface="American Typewriter" panose="02090604020004020304" pitchFamily="18" charset="77"/>
                <a:cs typeface="Arial"/>
              </a:rPr>
              <a:t>&amp;</a:t>
            </a:r>
            <a:r>
              <a:rPr lang="en-US" sz="1400" dirty="0" err="1">
                <a:solidFill>
                  <a:schemeClr val="accent2"/>
                </a:solidFill>
                <a:latin typeface="American Typewriter" panose="02090604020004020304" pitchFamily="18" charset="77"/>
                <a:cs typeface="Arial"/>
              </a:rPr>
              <a:t>appvr</a:t>
            </a:r>
            <a:r>
              <a:rPr lang="en-US" sz="1400" dirty="0">
                <a:solidFill>
                  <a:schemeClr val="accent2"/>
                </a:solidFill>
                <a:latin typeface="American Typewriter" panose="02090604020004020304" pitchFamily="18" charset="77"/>
                <a:cs typeface="Arial"/>
              </a:rPr>
              <a:t>=John%20Doe</a:t>
            </a:r>
            <a:r>
              <a:rPr lang="en-US" sz="1400" dirty="0">
                <a:latin typeface="American Typewriter" panose="02090604020004020304" pitchFamily="18" charset="77"/>
                <a:cs typeface="Arial"/>
              </a:rPr>
              <a:t>, are automatically added to the payload object.</a:t>
            </a:r>
          </a:p>
        </p:txBody>
      </p:sp>
    </p:spTree>
    <p:extLst>
      <p:ext uri="{BB962C8B-B14F-4D97-AF65-F5344CB8AC3E}">
        <p14:creationId xmlns:p14="http://schemas.microsoft.com/office/powerpoint/2010/main" val="14280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3670540" cy="640080"/>
          </a:xfrm>
        </p:spPr>
        <p:txBody>
          <a:bodyPr/>
          <a:lstStyle/>
          <a:p>
            <a:r>
              <a:rPr lang="en-US" b="1" dirty="0">
                <a:solidFill>
                  <a:schemeClr val="accent3"/>
                </a:solidFill>
                <a:latin typeface="IBM Plex Sans Condensed" panose="020B0506050203000203" pitchFamily="34" charset="77"/>
              </a:rPr>
              <a:t>Explain Query </a:t>
            </a:r>
            <a:r>
              <a:rPr lang="en-US" b="1" dirty="0">
                <a:latin typeface="IBM Plex Sans Condensed" panose="020B0506050203000203" pitchFamily="34" charset="77"/>
              </a:rPr>
              <a:t>node</a:t>
            </a: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More details, more complex processing</a:t>
            </a:r>
          </a:p>
        </p:txBody>
      </p:sp>
      <p:sp>
        <p:nvSpPr>
          <p:cNvPr id="6" name="Text Placeholder 5"/>
          <p:cNvSpPr>
            <a:spLocks noGrp="1"/>
          </p:cNvSpPr>
          <p:nvPr>
            <p:ph type="body" sz="quarter" idx="14"/>
          </p:nvPr>
        </p:nvSpPr>
        <p:spPr>
          <a:xfrm>
            <a:off x="237393" y="1000917"/>
            <a:ext cx="3033145" cy="3475254"/>
          </a:xfrm>
        </p:spPr>
        <p:txBody>
          <a:bodyPr/>
          <a:lstStyle/>
          <a:p>
            <a:r>
              <a:rPr lang="en-US" dirty="0"/>
              <a:t>Used for development/tuning purposes only. Returns statistics regarding the query, including elapsed times.</a:t>
            </a:r>
          </a:p>
          <a:p>
            <a:endParaRPr lang="en-US" dirty="0"/>
          </a:p>
        </p:txBody>
      </p:sp>
      <p:sp>
        <p:nvSpPr>
          <p:cNvPr id="8" name="Oval 7">
            <a:extLst>
              <a:ext uri="{FF2B5EF4-FFF2-40B4-BE49-F238E27FC236}">
                <a16:creationId xmlns:a16="http://schemas.microsoft.com/office/drawing/2014/main" id="{5C68208C-59D7-DB49-AB52-D76A16F1470A}"/>
              </a:ext>
            </a:extLst>
          </p:cNvPr>
          <p:cNvSpPr/>
          <p:nvPr/>
        </p:nvSpPr>
        <p:spPr>
          <a:xfrm>
            <a:off x="259422" y="2668735"/>
            <a:ext cx="3360471" cy="499620"/>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Oval 8">
            <a:extLst>
              <a:ext uri="{FF2B5EF4-FFF2-40B4-BE49-F238E27FC236}">
                <a16:creationId xmlns:a16="http://schemas.microsoft.com/office/drawing/2014/main" id="{BD5D3941-4706-1F42-854F-DA99E7B11A93}"/>
              </a:ext>
            </a:extLst>
          </p:cNvPr>
          <p:cNvSpPr/>
          <p:nvPr/>
        </p:nvSpPr>
        <p:spPr>
          <a:xfrm>
            <a:off x="366364" y="3013587"/>
            <a:ext cx="1999765" cy="450953"/>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Oval 9">
            <a:extLst>
              <a:ext uri="{FF2B5EF4-FFF2-40B4-BE49-F238E27FC236}">
                <a16:creationId xmlns:a16="http://schemas.microsoft.com/office/drawing/2014/main" id="{71C3F605-11E8-4F4C-8AC4-0EDAFF3403B4}"/>
              </a:ext>
            </a:extLst>
          </p:cNvPr>
          <p:cNvSpPr/>
          <p:nvPr/>
        </p:nvSpPr>
        <p:spPr>
          <a:xfrm>
            <a:off x="2206607" y="3232082"/>
            <a:ext cx="1351094" cy="343321"/>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Oval 10">
            <a:extLst>
              <a:ext uri="{FF2B5EF4-FFF2-40B4-BE49-F238E27FC236}">
                <a16:creationId xmlns:a16="http://schemas.microsoft.com/office/drawing/2014/main" id="{2BADE1BB-9A55-C54F-9AF9-BF5B6D6EFE26}"/>
              </a:ext>
            </a:extLst>
          </p:cNvPr>
          <p:cNvSpPr/>
          <p:nvPr/>
        </p:nvSpPr>
        <p:spPr>
          <a:xfrm>
            <a:off x="3292567" y="3232082"/>
            <a:ext cx="1216432" cy="343321"/>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Oval 11">
            <a:extLst>
              <a:ext uri="{FF2B5EF4-FFF2-40B4-BE49-F238E27FC236}">
                <a16:creationId xmlns:a16="http://schemas.microsoft.com/office/drawing/2014/main" id="{C6A2213A-5810-0B41-A59F-5CA7DAAD5018}"/>
              </a:ext>
            </a:extLst>
          </p:cNvPr>
          <p:cNvSpPr/>
          <p:nvPr/>
        </p:nvSpPr>
        <p:spPr>
          <a:xfrm>
            <a:off x="4788164" y="3232082"/>
            <a:ext cx="1067114" cy="343321"/>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Oval 12">
            <a:extLst>
              <a:ext uri="{FF2B5EF4-FFF2-40B4-BE49-F238E27FC236}">
                <a16:creationId xmlns:a16="http://schemas.microsoft.com/office/drawing/2014/main" id="{D6EE475C-9C5F-6440-9ABC-9BB68ED33091}"/>
              </a:ext>
            </a:extLst>
          </p:cNvPr>
          <p:cNvSpPr/>
          <p:nvPr/>
        </p:nvSpPr>
        <p:spPr>
          <a:xfrm>
            <a:off x="774803" y="3362909"/>
            <a:ext cx="1958326" cy="485257"/>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Oval 13">
            <a:extLst>
              <a:ext uri="{FF2B5EF4-FFF2-40B4-BE49-F238E27FC236}">
                <a16:creationId xmlns:a16="http://schemas.microsoft.com/office/drawing/2014/main" id="{724709A0-B830-4342-A0F4-5ED9FEF680E8}"/>
              </a:ext>
            </a:extLst>
          </p:cNvPr>
          <p:cNvSpPr/>
          <p:nvPr/>
        </p:nvSpPr>
        <p:spPr>
          <a:xfrm>
            <a:off x="368647" y="3023015"/>
            <a:ext cx="2013506" cy="443592"/>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Oval 14">
            <a:extLst>
              <a:ext uri="{FF2B5EF4-FFF2-40B4-BE49-F238E27FC236}">
                <a16:creationId xmlns:a16="http://schemas.microsoft.com/office/drawing/2014/main" id="{C6CDABD1-41DC-F447-8B45-CD624A4C5E28}"/>
              </a:ext>
            </a:extLst>
          </p:cNvPr>
          <p:cNvSpPr/>
          <p:nvPr/>
        </p:nvSpPr>
        <p:spPr>
          <a:xfrm>
            <a:off x="1255309" y="3266259"/>
            <a:ext cx="1150596" cy="304158"/>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 name="Oval 15">
            <a:extLst>
              <a:ext uri="{FF2B5EF4-FFF2-40B4-BE49-F238E27FC236}">
                <a16:creationId xmlns:a16="http://schemas.microsoft.com/office/drawing/2014/main" id="{628B3B8A-B6A6-B94F-B503-C084A598DD75}"/>
              </a:ext>
            </a:extLst>
          </p:cNvPr>
          <p:cNvSpPr/>
          <p:nvPr/>
        </p:nvSpPr>
        <p:spPr>
          <a:xfrm>
            <a:off x="777086" y="3363428"/>
            <a:ext cx="1958326" cy="485257"/>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7" name="Oval 16">
            <a:extLst>
              <a:ext uri="{FF2B5EF4-FFF2-40B4-BE49-F238E27FC236}">
                <a16:creationId xmlns:a16="http://schemas.microsoft.com/office/drawing/2014/main" id="{DD724BEF-9BBB-754A-ABD6-6824937D5EBE}"/>
              </a:ext>
            </a:extLst>
          </p:cNvPr>
          <p:cNvSpPr/>
          <p:nvPr/>
        </p:nvSpPr>
        <p:spPr>
          <a:xfrm>
            <a:off x="1653738" y="3588006"/>
            <a:ext cx="1150596" cy="304158"/>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8" name="Oval 17">
            <a:extLst>
              <a:ext uri="{FF2B5EF4-FFF2-40B4-BE49-F238E27FC236}">
                <a16:creationId xmlns:a16="http://schemas.microsoft.com/office/drawing/2014/main" id="{E9757819-B993-6548-A975-94C4922F6CE4}"/>
              </a:ext>
            </a:extLst>
          </p:cNvPr>
          <p:cNvSpPr/>
          <p:nvPr/>
        </p:nvSpPr>
        <p:spPr>
          <a:xfrm>
            <a:off x="2537207" y="3560911"/>
            <a:ext cx="1351094" cy="343321"/>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 name="Oval 18">
            <a:extLst>
              <a:ext uri="{FF2B5EF4-FFF2-40B4-BE49-F238E27FC236}">
                <a16:creationId xmlns:a16="http://schemas.microsoft.com/office/drawing/2014/main" id="{B06FBA21-7CF5-4246-9698-47CB18A91094}"/>
              </a:ext>
            </a:extLst>
          </p:cNvPr>
          <p:cNvSpPr/>
          <p:nvPr/>
        </p:nvSpPr>
        <p:spPr>
          <a:xfrm>
            <a:off x="3623167" y="3560911"/>
            <a:ext cx="1216432" cy="343321"/>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0" name="Oval 19">
            <a:extLst>
              <a:ext uri="{FF2B5EF4-FFF2-40B4-BE49-F238E27FC236}">
                <a16:creationId xmlns:a16="http://schemas.microsoft.com/office/drawing/2014/main" id="{D7A21444-3324-E946-92E3-E616F1AA9927}"/>
              </a:ext>
            </a:extLst>
          </p:cNvPr>
          <p:cNvSpPr/>
          <p:nvPr/>
        </p:nvSpPr>
        <p:spPr>
          <a:xfrm>
            <a:off x="5282729" y="3571811"/>
            <a:ext cx="1067114" cy="343321"/>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1" name="Oval 20">
            <a:extLst>
              <a:ext uri="{FF2B5EF4-FFF2-40B4-BE49-F238E27FC236}">
                <a16:creationId xmlns:a16="http://schemas.microsoft.com/office/drawing/2014/main" id="{396923D5-AD8C-884B-ACD7-08E1808F1F61}"/>
              </a:ext>
            </a:extLst>
          </p:cNvPr>
          <p:cNvSpPr/>
          <p:nvPr/>
        </p:nvSpPr>
        <p:spPr>
          <a:xfrm>
            <a:off x="2051555" y="3008039"/>
            <a:ext cx="1506145" cy="343321"/>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2" name="Oval 21">
            <a:extLst>
              <a:ext uri="{FF2B5EF4-FFF2-40B4-BE49-F238E27FC236}">
                <a16:creationId xmlns:a16="http://schemas.microsoft.com/office/drawing/2014/main" id="{24CBF399-8AE9-8443-AB7A-3D8076F58494}"/>
              </a:ext>
            </a:extLst>
          </p:cNvPr>
          <p:cNvSpPr/>
          <p:nvPr/>
        </p:nvSpPr>
        <p:spPr>
          <a:xfrm>
            <a:off x="3365977" y="3013587"/>
            <a:ext cx="1102137" cy="343321"/>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3" name="Oval 22">
            <a:extLst>
              <a:ext uri="{FF2B5EF4-FFF2-40B4-BE49-F238E27FC236}">
                <a16:creationId xmlns:a16="http://schemas.microsoft.com/office/drawing/2014/main" id="{CE929249-E643-5F4C-885E-26F3A1A3514A}"/>
              </a:ext>
            </a:extLst>
          </p:cNvPr>
          <p:cNvSpPr/>
          <p:nvPr/>
        </p:nvSpPr>
        <p:spPr>
          <a:xfrm>
            <a:off x="4317276" y="3006341"/>
            <a:ext cx="1102137" cy="343321"/>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4" name="Oval 23">
            <a:extLst>
              <a:ext uri="{FF2B5EF4-FFF2-40B4-BE49-F238E27FC236}">
                <a16:creationId xmlns:a16="http://schemas.microsoft.com/office/drawing/2014/main" id="{27B78244-440E-8041-A636-6B11766E024F}"/>
              </a:ext>
            </a:extLst>
          </p:cNvPr>
          <p:cNvSpPr/>
          <p:nvPr/>
        </p:nvSpPr>
        <p:spPr>
          <a:xfrm>
            <a:off x="5385717" y="2996021"/>
            <a:ext cx="1102137" cy="367407"/>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5" name="Oval 24">
            <a:extLst>
              <a:ext uri="{FF2B5EF4-FFF2-40B4-BE49-F238E27FC236}">
                <a16:creationId xmlns:a16="http://schemas.microsoft.com/office/drawing/2014/main" id="{6D7255A1-D4DD-D64F-84DB-205E7A28DAEA}"/>
              </a:ext>
            </a:extLst>
          </p:cNvPr>
          <p:cNvSpPr/>
          <p:nvPr/>
        </p:nvSpPr>
        <p:spPr>
          <a:xfrm>
            <a:off x="6937394" y="2996021"/>
            <a:ext cx="951298" cy="367407"/>
          </a:xfrm>
          <a:prstGeom prst="ellipse">
            <a:avLst/>
          </a:prstGeom>
          <a:ln w="38100">
            <a:solidFill>
              <a:schemeClr val="accent6"/>
            </a:solidFill>
          </a:ln>
          <a:effectLst>
            <a:outerShdw blurRad="50800" dist="50800" dir="5400000" algn="ctr" rotWithShape="0">
              <a:srgbClr val="000000">
                <a:alpha val="22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4" name="Picture 3">
            <a:extLst>
              <a:ext uri="{FF2B5EF4-FFF2-40B4-BE49-F238E27FC236}">
                <a16:creationId xmlns:a16="http://schemas.microsoft.com/office/drawing/2014/main" id="{A40375A5-744E-BD49-A38F-3CA430D8011B}"/>
              </a:ext>
            </a:extLst>
          </p:cNvPr>
          <p:cNvPicPr>
            <a:picLocks noChangeAspect="1"/>
          </p:cNvPicPr>
          <p:nvPr/>
        </p:nvPicPr>
        <p:blipFill>
          <a:blip r:embed="rId3"/>
          <a:stretch>
            <a:fillRect/>
          </a:stretch>
        </p:blipFill>
        <p:spPr>
          <a:xfrm>
            <a:off x="235670" y="2334564"/>
            <a:ext cx="8672660" cy="2116542"/>
          </a:xfrm>
          <a:prstGeom prst="rect">
            <a:avLst/>
          </a:prstGeom>
        </p:spPr>
      </p:pic>
    </p:spTree>
    <p:extLst>
      <p:ext uri="{BB962C8B-B14F-4D97-AF65-F5344CB8AC3E}">
        <p14:creationId xmlns:p14="http://schemas.microsoft.com/office/powerpoint/2010/main" val="295160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3670540" cy="640080"/>
          </a:xfrm>
        </p:spPr>
        <p:txBody>
          <a:bodyPr/>
          <a:lstStyle/>
          <a:p>
            <a:r>
              <a:rPr lang="en-US" b="1" dirty="0">
                <a:solidFill>
                  <a:schemeClr val="accent3"/>
                </a:solidFill>
                <a:latin typeface="IBM Plex Sans Condensed" panose="020B0506050203000203" pitchFamily="34" charset="77"/>
              </a:rPr>
              <a:t>Replace Docs/Items </a:t>
            </a:r>
            <a:r>
              <a:rPr lang="en-US" b="1" dirty="0">
                <a:latin typeface="IBM Plex Sans Condensed" panose="020B0506050203000203" pitchFamily="34" charset="77"/>
              </a:rPr>
              <a:t>node</a:t>
            </a: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More details, more complex processing</a:t>
            </a:r>
          </a:p>
        </p:txBody>
      </p:sp>
      <p:sp>
        <p:nvSpPr>
          <p:cNvPr id="6" name="Text Placeholder 5"/>
          <p:cNvSpPr>
            <a:spLocks noGrp="1"/>
          </p:cNvSpPr>
          <p:nvPr>
            <p:ph type="body" sz="quarter" idx="14"/>
          </p:nvPr>
        </p:nvSpPr>
        <p:spPr>
          <a:xfrm>
            <a:off x="259422" y="1228524"/>
            <a:ext cx="2398937" cy="3475254"/>
          </a:xfrm>
        </p:spPr>
        <p:txBody>
          <a:bodyPr/>
          <a:lstStyle/>
          <a:p>
            <a:r>
              <a:rPr lang="en-US" dirty="0"/>
              <a:t>Replaces either documents or individual items in BULK…i.e., across one or more documents</a:t>
            </a:r>
          </a:p>
          <a:p>
            <a:endParaRPr lang="en-US" dirty="0"/>
          </a:p>
          <a:p>
            <a:endParaRPr lang="en-US" dirty="0"/>
          </a:p>
        </p:txBody>
      </p:sp>
      <p:pic>
        <p:nvPicPr>
          <p:cNvPr id="8" name="Picture 7">
            <a:extLst>
              <a:ext uri="{FF2B5EF4-FFF2-40B4-BE49-F238E27FC236}">
                <a16:creationId xmlns:a16="http://schemas.microsoft.com/office/drawing/2014/main" id="{4A49E2D0-0A22-0F47-9E7B-CBF13A53939C}"/>
              </a:ext>
            </a:extLst>
          </p:cNvPr>
          <p:cNvPicPr>
            <a:picLocks noChangeAspect="1"/>
          </p:cNvPicPr>
          <p:nvPr/>
        </p:nvPicPr>
        <p:blipFill>
          <a:blip r:embed="rId3"/>
          <a:stretch>
            <a:fillRect/>
          </a:stretch>
        </p:blipFill>
        <p:spPr>
          <a:xfrm>
            <a:off x="641181" y="3453222"/>
            <a:ext cx="7296346" cy="1292919"/>
          </a:xfrm>
          <a:prstGeom prst="rect">
            <a:avLst/>
          </a:prstGeom>
        </p:spPr>
      </p:pic>
      <p:pic>
        <p:nvPicPr>
          <p:cNvPr id="3" name="Picture 2">
            <a:extLst>
              <a:ext uri="{FF2B5EF4-FFF2-40B4-BE49-F238E27FC236}">
                <a16:creationId xmlns:a16="http://schemas.microsoft.com/office/drawing/2014/main" id="{D12AD083-9443-4F47-9458-B925D3E682EF}"/>
              </a:ext>
            </a:extLst>
          </p:cNvPr>
          <p:cNvPicPr>
            <a:picLocks noChangeAspect="1"/>
          </p:cNvPicPr>
          <p:nvPr/>
        </p:nvPicPr>
        <p:blipFill>
          <a:blip r:embed="rId4"/>
          <a:stretch>
            <a:fillRect/>
          </a:stretch>
        </p:blipFill>
        <p:spPr>
          <a:xfrm>
            <a:off x="5420412" y="201168"/>
            <a:ext cx="3328502" cy="3722333"/>
          </a:xfrm>
          <a:prstGeom prst="rect">
            <a:avLst/>
          </a:prstGeom>
        </p:spPr>
      </p:pic>
      <p:cxnSp>
        <p:nvCxnSpPr>
          <p:cNvPr id="9" name="Straight Arrow Connector 8">
            <a:extLst>
              <a:ext uri="{FF2B5EF4-FFF2-40B4-BE49-F238E27FC236}">
                <a16:creationId xmlns:a16="http://schemas.microsoft.com/office/drawing/2014/main" id="{C5554B31-4953-0042-8D7F-AFABED2EB93F}"/>
              </a:ext>
            </a:extLst>
          </p:cNvPr>
          <p:cNvCxnSpPr>
            <a:cxnSpLocks/>
          </p:cNvCxnSpPr>
          <p:nvPr/>
        </p:nvCxnSpPr>
        <p:spPr>
          <a:xfrm flipV="1">
            <a:off x="4817175" y="3031923"/>
            <a:ext cx="942602" cy="891578"/>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A4BFD9F-D2AE-A54E-BF60-6EBDA0A2D782}"/>
              </a:ext>
            </a:extLst>
          </p:cNvPr>
          <p:cNvPicPr>
            <a:picLocks noChangeAspect="1"/>
          </p:cNvPicPr>
          <p:nvPr/>
        </p:nvPicPr>
        <p:blipFill>
          <a:blip r:embed="rId5"/>
          <a:stretch>
            <a:fillRect/>
          </a:stretch>
        </p:blipFill>
        <p:spPr>
          <a:xfrm>
            <a:off x="121856" y="86362"/>
            <a:ext cx="5500355" cy="3570524"/>
          </a:xfrm>
          <a:prstGeom prst="rect">
            <a:avLst/>
          </a:prstGeom>
        </p:spPr>
      </p:pic>
      <p:sp>
        <p:nvSpPr>
          <p:cNvPr id="21" name="Oval 20">
            <a:extLst>
              <a:ext uri="{FF2B5EF4-FFF2-40B4-BE49-F238E27FC236}">
                <a16:creationId xmlns:a16="http://schemas.microsoft.com/office/drawing/2014/main" id="{F268286C-FC41-794D-8BB7-DA433C50E437}"/>
              </a:ext>
            </a:extLst>
          </p:cNvPr>
          <p:cNvSpPr/>
          <p:nvPr/>
        </p:nvSpPr>
        <p:spPr>
          <a:xfrm>
            <a:off x="373931" y="881468"/>
            <a:ext cx="2498103" cy="922399"/>
          </a:xfrm>
          <a:prstGeom prst="ellipse">
            <a:avLst/>
          </a:prstGeom>
          <a:ln w="34925">
            <a:solidFill>
              <a:schemeClr val="accent6"/>
            </a:solidFill>
          </a:ln>
          <a:effectLst>
            <a:outerShdw blurRad="50800" dist="50800" dir="5400000" algn="ctr" rotWithShape="0">
              <a:srgbClr val="000000">
                <a:alpha val="33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22" name="Straight Arrow Connector 21">
            <a:extLst>
              <a:ext uri="{FF2B5EF4-FFF2-40B4-BE49-F238E27FC236}">
                <a16:creationId xmlns:a16="http://schemas.microsoft.com/office/drawing/2014/main" id="{3F89F365-FFD6-5645-B356-899155D34F6C}"/>
              </a:ext>
            </a:extLst>
          </p:cNvPr>
          <p:cNvCxnSpPr>
            <a:cxnSpLocks/>
          </p:cNvCxnSpPr>
          <p:nvPr/>
        </p:nvCxnSpPr>
        <p:spPr>
          <a:xfrm flipH="1" flipV="1">
            <a:off x="3429000" y="2657657"/>
            <a:ext cx="1" cy="1257320"/>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762B7F29-D984-5043-8716-8452CE4C5311}"/>
              </a:ext>
            </a:extLst>
          </p:cNvPr>
          <p:cNvSpPr/>
          <p:nvPr/>
        </p:nvSpPr>
        <p:spPr>
          <a:xfrm>
            <a:off x="5380348" y="1189179"/>
            <a:ext cx="2498103" cy="922399"/>
          </a:xfrm>
          <a:prstGeom prst="ellipse">
            <a:avLst/>
          </a:prstGeom>
          <a:ln w="34925">
            <a:solidFill>
              <a:schemeClr val="accent6"/>
            </a:solidFill>
          </a:ln>
          <a:effectLst>
            <a:outerShdw blurRad="50800" dist="50800" dir="5400000" algn="ctr" rotWithShape="0">
              <a:srgbClr val="000000">
                <a:alpha val="33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24" name="Straight Arrow Connector 23">
            <a:extLst>
              <a:ext uri="{FF2B5EF4-FFF2-40B4-BE49-F238E27FC236}">
                <a16:creationId xmlns:a16="http://schemas.microsoft.com/office/drawing/2014/main" id="{4607896C-D636-2A46-BD55-5EC3AA5A0B10}"/>
              </a:ext>
            </a:extLst>
          </p:cNvPr>
          <p:cNvCxnSpPr>
            <a:cxnSpLocks/>
          </p:cNvCxnSpPr>
          <p:nvPr/>
        </p:nvCxnSpPr>
        <p:spPr>
          <a:xfrm flipH="1" flipV="1">
            <a:off x="2711054" y="1410548"/>
            <a:ext cx="3120548" cy="248761"/>
          </a:xfrm>
          <a:prstGeom prst="straightConnector1">
            <a:avLst/>
          </a:prstGeom>
          <a:ln w="63500">
            <a:solidFill>
              <a:schemeClr val="accent6"/>
            </a:solidFill>
            <a:tailEnd type="triangle"/>
          </a:ln>
          <a:effectLst>
            <a:outerShdw blurRad="50800" dist="50800" dir="5400000" algn="ctr" rotWithShape="0">
              <a:srgbClr val="000000">
                <a:alpha val="13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426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3670540" cy="640080"/>
          </a:xfrm>
        </p:spPr>
        <p:txBody>
          <a:bodyPr/>
          <a:lstStyle/>
          <a:p>
            <a:r>
              <a:rPr lang="en-US" b="1" dirty="0">
                <a:latin typeface="IBM Plex Sans Condensed" panose="020B0506050203000203" pitchFamily="34" charset="77"/>
              </a:rPr>
              <a:t>Syntax considerations</a:t>
            </a:r>
            <a:endParaRPr lang="en-US" b="1" dirty="0">
              <a:solidFill>
                <a:schemeClr val="accent2"/>
              </a:solidFill>
              <a:latin typeface="IBM Plex Sans Condensed" panose="020B0506050203000203" pitchFamily="34" charset="77"/>
            </a:endParaRP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More details, more complex processing</a:t>
            </a:r>
          </a:p>
        </p:txBody>
      </p:sp>
      <p:sp>
        <p:nvSpPr>
          <p:cNvPr id="6" name="Text Placeholder 5"/>
          <p:cNvSpPr>
            <a:spLocks noGrp="1"/>
          </p:cNvSpPr>
          <p:nvPr>
            <p:ph type="body" sz="quarter" idx="14"/>
          </p:nvPr>
        </p:nvSpPr>
        <p:spPr>
          <a:xfrm>
            <a:off x="259422" y="1228524"/>
            <a:ext cx="3033145" cy="3475254"/>
          </a:xfrm>
        </p:spPr>
        <p:txBody>
          <a:bodyPr/>
          <a:lstStyle/>
          <a:p>
            <a:pPr marL="285750" indent="-285750">
              <a:buFont typeface="Arial" panose="020B0604020202020204" pitchFamily="34" charset="0"/>
              <a:buChar char="•"/>
            </a:pPr>
            <a:r>
              <a:rPr lang="en-US" dirty="0"/>
              <a:t>Booleans </a:t>
            </a:r>
            <a:r>
              <a:rPr lang="en-US" b="1" dirty="0"/>
              <a:t>do not </a:t>
            </a:r>
            <a:r>
              <a:rPr lang="en-US" dirty="0"/>
              <a:t>include “not equal”</a:t>
            </a:r>
          </a:p>
          <a:p>
            <a:pPr marL="285750" indent="-285750">
              <a:buFont typeface="Arial" panose="020B0604020202020204" pitchFamily="34" charset="0"/>
              <a:buChar char="•"/>
            </a:pPr>
            <a:r>
              <a:rPr lang="en-US" dirty="0"/>
              <a:t>NO double-quotes. Use apostrophes.</a:t>
            </a:r>
          </a:p>
          <a:p>
            <a:pPr marL="285750" indent="-285750">
              <a:buFont typeface="Arial" panose="020B0604020202020204" pitchFamily="34" charset="0"/>
              <a:buChar char="•"/>
            </a:pPr>
            <a:r>
              <a:rPr lang="en-US" dirty="0"/>
              <a:t>Use double-apostrophes to escape included apostrophes </a:t>
            </a:r>
          </a:p>
          <a:p>
            <a:pPr lvl="1" indent="0">
              <a:buNone/>
            </a:pPr>
            <a:endParaRPr lang="en-US" dirty="0"/>
          </a:p>
        </p:txBody>
      </p:sp>
      <p:sp>
        <p:nvSpPr>
          <p:cNvPr id="9" name="Text Placeholder 5">
            <a:extLst>
              <a:ext uri="{FF2B5EF4-FFF2-40B4-BE49-F238E27FC236}">
                <a16:creationId xmlns:a16="http://schemas.microsoft.com/office/drawing/2014/main" id="{A2AEADD2-06EC-D049-9E10-F2AF0885A421}"/>
              </a:ext>
            </a:extLst>
          </p:cNvPr>
          <p:cNvSpPr txBox="1">
            <a:spLocks/>
          </p:cNvSpPr>
          <p:nvPr/>
        </p:nvSpPr>
        <p:spPr>
          <a:xfrm>
            <a:off x="3362632" y="1611516"/>
            <a:ext cx="5238161" cy="3092261"/>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accent6"/>
                </a:solidFill>
                <a:latin typeface="Courier" pitchFamily="2" charset="0"/>
                <a:cs typeface="Courier New" panose="02070309020205020404" pitchFamily="49" charset="0"/>
              </a:rPr>
              <a:t>Form = ‘Loan’ AND NOT </a:t>
            </a:r>
            <a:r>
              <a:rPr lang="en-US" dirty="0" err="1">
                <a:solidFill>
                  <a:schemeClr val="accent6"/>
                </a:solidFill>
                <a:latin typeface="Courier" pitchFamily="2" charset="0"/>
                <a:cs typeface="Courier New" panose="02070309020205020404" pitchFamily="49" charset="0"/>
              </a:rPr>
              <a:t>CurrentApprover</a:t>
            </a:r>
            <a:r>
              <a:rPr lang="en-US" dirty="0">
                <a:solidFill>
                  <a:schemeClr val="accent6"/>
                </a:solidFill>
                <a:latin typeface="Courier" pitchFamily="2" charset="0"/>
                <a:cs typeface="Courier New" panose="02070309020205020404" pitchFamily="49" charset="0"/>
              </a:rPr>
              <a:t> = ‘’</a:t>
            </a:r>
          </a:p>
          <a:p>
            <a:endParaRPr lang="en-US" dirty="0">
              <a:solidFill>
                <a:schemeClr val="accent6"/>
              </a:solidFill>
              <a:latin typeface="Courier" pitchFamily="2" charset="0"/>
              <a:cs typeface="Courier New" panose="02070309020205020404" pitchFamily="49" charset="0"/>
            </a:endParaRPr>
          </a:p>
          <a:p>
            <a:r>
              <a:rPr lang="en-US" dirty="0">
                <a:solidFill>
                  <a:schemeClr val="accent6"/>
                </a:solidFill>
                <a:latin typeface="Courier" pitchFamily="2" charset="0"/>
                <a:cs typeface="Courier New" panose="02070309020205020404" pitchFamily="49" charset="0"/>
              </a:rPr>
              <a:t>Company = ‘</a:t>
            </a:r>
            <a:r>
              <a:rPr lang="en-US" dirty="0" err="1">
                <a:solidFill>
                  <a:schemeClr val="accent6"/>
                </a:solidFill>
                <a:latin typeface="Courier" pitchFamily="2" charset="0"/>
                <a:cs typeface="Courier New" panose="02070309020205020404" pitchFamily="49" charset="0"/>
              </a:rPr>
              <a:t>Joe’’s</a:t>
            </a:r>
            <a:r>
              <a:rPr lang="en-US" dirty="0">
                <a:solidFill>
                  <a:schemeClr val="accent6"/>
                </a:solidFill>
                <a:latin typeface="Courier" pitchFamily="2" charset="0"/>
                <a:cs typeface="Courier New" panose="02070309020205020404" pitchFamily="49" charset="0"/>
              </a:rPr>
              <a:t> Grocery’</a:t>
            </a:r>
            <a:r>
              <a:rPr lang="en-US" dirty="0">
                <a:solidFill>
                  <a:schemeClr val="accent6"/>
                </a:solidFill>
                <a:latin typeface="Courier" pitchFamily="2" charset="0"/>
              </a:rPr>
              <a:t> </a:t>
            </a:r>
          </a:p>
          <a:p>
            <a:pPr lvl="1" indent="0">
              <a:buFont typeface="Arial"/>
              <a:buNone/>
            </a:pPr>
            <a:endParaRPr lang="en-US" dirty="0"/>
          </a:p>
        </p:txBody>
      </p:sp>
    </p:spTree>
    <p:extLst>
      <p:ext uri="{BB962C8B-B14F-4D97-AF65-F5344CB8AC3E}">
        <p14:creationId xmlns:p14="http://schemas.microsoft.com/office/powerpoint/2010/main" val="275532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3670540" cy="640080"/>
          </a:xfrm>
        </p:spPr>
        <p:txBody>
          <a:bodyPr/>
          <a:lstStyle/>
          <a:p>
            <a:r>
              <a:rPr lang="en-US" b="1" dirty="0">
                <a:latin typeface="IBM Plex Sans Condensed" panose="020B0506050203000203" pitchFamily="34" charset="77"/>
              </a:rPr>
              <a:t>More syntax</a:t>
            </a:r>
            <a:endParaRPr lang="en-US" b="1" dirty="0">
              <a:solidFill>
                <a:schemeClr val="accent2"/>
              </a:solidFill>
              <a:latin typeface="IBM Plex Sans Condensed" panose="020B0506050203000203" pitchFamily="34" charset="77"/>
            </a:endParaRP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More details, more complex processing</a:t>
            </a:r>
          </a:p>
        </p:txBody>
      </p:sp>
      <p:sp>
        <p:nvSpPr>
          <p:cNvPr id="6" name="Text Placeholder 5"/>
          <p:cNvSpPr>
            <a:spLocks noGrp="1"/>
          </p:cNvSpPr>
          <p:nvPr>
            <p:ph type="body" sz="quarter" idx="14"/>
          </p:nvPr>
        </p:nvSpPr>
        <p:spPr>
          <a:xfrm>
            <a:off x="259422" y="1228524"/>
            <a:ext cx="3033145" cy="3475254"/>
          </a:xfrm>
        </p:spPr>
        <p:txBody>
          <a:bodyPr/>
          <a:lstStyle/>
          <a:p>
            <a:pPr marL="285750" indent="-285750">
              <a:buFont typeface="Arial" panose="020B0604020202020204" pitchFamily="34" charset="0"/>
              <a:buChar char="•"/>
            </a:pPr>
            <a:r>
              <a:rPr lang="en-US" dirty="0"/>
              <a:t>There are a few places in the current documentation where the instructions show the C++ approach to defining new content.</a:t>
            </a:r>
          </a:p>
          <a:p>
            <a:pPr marL="285750" indent="-285750">
              <a:buFont typeface="Arial" panose="020B0604020202020204" pitchFamily="34" charset="0"/>
              <a:buChar char="•"/>
            </a:pPr>
            <a:r>
              <a:rPr lang="en-US" dirty="0"/>
              <a:t>You can also use the JSON version of the same thing </a:t>
            </a:r>
            <a:r>
              <a:rPr lang="en-US" sz="1200" dirty="0"/>
              <a:t>(which is a lot simpler to write and read)</a:t>
            </a:r>
          </a:p>
          <a:p>
            <a:pPr lvl="1" indent="0">
              <a:buNone/>
            </a:pPr>
            <a:endParaRPr lang="en-US" dirty="0"/>
          </a:p>
        </p:txBody>
      </p:sp>
      <p:sp>
        <p:nvSpPr>
          <p:cNvPr id="9" name="Text Placeholder 5">
            <a:extLst>
              <a:ext uri="{FF2B5EF4-FFF2-40B4-BE49-F238E27FC236}">
                <a16:creationId xmlns:a16="http://schemas.microsoft.com/office/drawing/2014/main" id="{A2AEADD2-06EC-D049-9E10-F2AF0885A421}"/>
              </a:ext>
            </a:extLst>
          </p:cNvPr>
          <p:cNvSpPr txBox="1">
            <a:spLocks/>
          </p:cNvSpPr>
          <p:nvPr/>
        </p:nvSpPr>
        <p:spPr>
          <a:xfrm>
            <a:off x="3544478" y="1228524"/>
            <a:ext cx="5533533" cy="3475254"/>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indent="0">
              <a:buFont typeface="Arial"/>
              <a:buNone/>
            </a:pPr>
            <a:endParaRPr lang="en-US" dirty="0"/>
          </a:p>
        </p:txBody>
      </p:sp>
      <p:pic>
        <p:nvPicPr>
          <p:cNvPr id="3" name="Picture 2">
            <a:extLst>
              <a:ext uri="{FF2B5EF4-FFF2-40B4-BE49-F238E27FC236}">
                <a16:creationId xmlns:a16="http://schemas.microsoft.com/office/drawing/2014/main" id="{D411A5D6-9D49-D444-B083-D29A6C2468C4}"/>
              </a:ext>
            </a:extLst>
          </p:cNvPr>
          <p:cNvPicPr>
            <a:picLocks noChangeAspect="1"/>
          </p:cNvPicPr>
          <p:nvPr/>
        </p:nvPicPr>
        <p:blipFill>
          <a:blip r:embed="rId3"/>
          <a:stretch>
            <a:fillRect/>
          </a:stretch>
        </p:blipFill>
        <p:spPr>
          <a:xfrm>
            <a:off x="4201499" y="199224"/>
            <a:ext cx="4219490" cy="2542715"/>
          </a:xfrm>
          <a:prstGeom prst="rect">
            <a:avLst/>
          </a:prstGeom>
        </p:spPr>
      </p:pic>
      <p:cxnSp>
        <p:nvCxnSpPr>
          <p:cNvPr id="8" name="Straight Arrow Connector 7">
            <a:extLst>
              <a:ext uri="{FF2B5EF4-FFF2-40B4-BE49-F238E27FC236}">
                <a16:creationId xmlns:a16="http://schemas.microsoft.com/office/drawing/2014/main" id="{26B00B48-C815-C84A-95CA-FBF25819067D}"/>
              </a:ext>
            </a:extLst>
          </p:cNvPr>
          <p:cNvCxnSpPr>
            <a:cxnSpLocks/>
          </p:cNvCxnSpPr>
          <p:nvPr/>
        </p:nvCxnSpPr>
        <p:spPr>
          <a:xfrm flipV="1">
            <a:off x="3014610" y="1521240"/>
            <a:ext cx="1414399" cy="515278"/>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1D324F62-96EA-7048-A925-7C37ED7B9AD9}"/>
              </a:ext>
            </a:extLst>
          </p:cNvPr>
          <p:cNvPicPr>
            <a:picLocks noChangeAspect="1"/>
          </p:cNvPicPr>
          <p:nvPr/>
        </p:nvPicPr>
        <p:blipFill>
          <a:blip r:embed="rId4"/>
          <a:stretch>
            <a:fillRect/>
          </a:stretch>
        </p:blipFill>
        <p:spPr>
          <a:xfrm>
            <a:off x="4201499" y="2741939"/>
            <a:ext cx="4448080" cy="2357342"/>
          </a:xfrm>
          <a:prstGeom prst="rect">
            <a:avLst/>
          </a:prstGeom>
        </p:spPr>
      </p:pic>
      <p:cxnSp>
        <p:nvCxnSpPr>
          <p:cNvPr id="12" name="Straight Arrow Connector 11">
            <a:extLst>
              <a:ext uri="{FF2B5EF4-FFF2-40B4-BE49-F238E27FC236}">
                <a16:creationId xmlns:a16="http://schemas.microsoft.com/office/drawing/2014/main" id="{C53738C1-EE2B-8942-BBCE-4DF7A84D6565}"/>
              </a:ext>
            </a:extLst>
          </p:cNvPr>
          <p:cNvCxnSpPr>
            <a:cxnSpLocks/>
          </p:cNvCxnSpPr>
          <p:nvPr/>
        </p:nvCxnSpPr>
        <p:spPr>
          <a:xfrm>
            <a:off x="3015445" y="2912997"/>
            <a:ext cx="1643641" cy="556261"/>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36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dirty="0">
                <a:solidFill>
                  <a:schemeClr val="bg2">
                    <a:alpha val="69000"/>
                  </a:schemeClr>
                </a:solidFill>
              </a:rPr>
              <a:t>Think 2019 / Session 7604 / February 12-15, 2019 / © 2019 IBM Corporation</a:t>
            </a:r>
          </a:p>
        </p:txBody>
      </p:sp>
      <p:sp>
        <p:nvSpPr>
          <p:cNvPr id="4" name="Title 3"/>
          <p:cNvSpPr>
            <a:spLocks noGrp="1"/>
          </p:cNvSpPr>
          <p:nvPr>
            <p:ph type="title"/>
          </p:nvPr>
        </p:nvSpPr>
        <p:spPr>
          <a:xfrm>
            <a:off x="325314" y="422030"/>
            <a:ext cx="4018085" cy="4272889"/>
          </a:xfrm>
        </p:spPr>
        <p:txBody>
          <a:bodyPr/>
          <a:lstStyle/>
          <a:p>
            <a:r>
              <a:rPr lang="en-US" dirty="0"/>
              <a:t>Agenda</a:t>
            </a:r>
            <a:br>
              <a:rPr lang="en-US" dirty="0">
                <a:solidFill>
                  <a:schemeClr val="tx1"/>
                </a:solidFill>
              </a:rPr>
            </a:br>
            <a:endParaRPr lang="en-US" dirty="0">
              <a:solidFill>
                <a:schemeClr val="tx1"/>
              </a:solidFill>
            </a:endParaRPr>
          </a:p>
        </p:txBody>
      </p:sp>
      <p:sp>
        <p:nvSpPr>
          <p:cNvPr id="6" name="Text Placeholder 4">
            <a:extLst>
              <a:ext uri="{FF2B5EF4-FFF2-40B4-BE49-F238E27FC236}">
                <a16:creationId xmlns:a16="http://schemas.microsoft.com/office/drawing/2014/main" id="{CD65064D-60C7-FE46-A92D-8FA15C897035}"/>
              </a:ext>
            </a:extLst>
          </p:cNvPr>
          <p:cNvSpPr txBox="1">
            <a:spLocks/>
          </p:cNvSpPr>
          <p:nvPr/>
        </p:nvSpPr>
        <p:spPr>
          <a:xfrm>
            <a:off x="4800600" y="493776"/>
            <a:ext cx="4114800" cy="4199730"/>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1800" b="1" dirty="0">
                <a:solidFill>
                  <a:schemeClr val="tx1"/>
                </a:solidFill>
                <a:latin typeface="IBM Plex Sans Condensed" panose="020B0506050203000203" pitchFamily="34" charset="77"/>
              </a:rPr>
              <a:t>What exactly </a:t>
            </a:r>
            <a:r>
              <a:rPr lang="en-US" sz="1800" b="1" u="sng" dirty="0">
                <a:solidFill>
                  <a:schemeClr val="tx1"/>
                </a:solidFill>
                <a:latin typeface="IBM Plex Sans Condensed" panose="020B0506050203000203" pitchFamily="34" charset="77"/>
              </a:rPr>
              <a:t>is</a:t>
            </a:r>
            <a:r>
              <a:rPr lang="en-US" sz="1800" b="1" dirty="0">
                <a:solidFill>
                  <a:schemeClr val="tx1"/>
                </a:solidFill>
                <a:latin typeface="IBM Plex Sans Condensed" panose="020B0506050203000203" pitchFamily="34" charset="77"/>
              </a:rPr>
              <a:t> Node-RED</a:t>
            </a:r>
            <a:r>
              <a:rPr lang="en-US" sz="1800" dirty="0">
                <a:solidFill>
                  <a:schemeClr val="tx1"/>
                </a:solidFill>
                <a:latin typeface="IBM Plex Sans Light" panose="020B0403050203000203" pitchFamily="34" charset="77"/>
              </a:rPr>
              <a:t>, </a:t>
            </a:r>
            <a:br>
              <a:rPr lang="en-US" sz="1800" dirty="0">
                <a:solidFill>
                  <a:schemeClr val="tx1"/>
                </a:solidFill>
                <a:latin typeface="IBM Plex Sans Light" panose="020B0403050203000203" pitchFamily="34" charset="77"/>
              </a:rPr>
            </a:br>
            <a:r>
              <a:rPr lang="en-US" sz="1800" dirty="0">
                <a:solidFill>
                  <a:schemeClr val="tx1"/>
                </a:solidFill>
                <a:latin typeface="IBM Plex Sans Light" panose="020B0403050203000203" pitchFamily="34" charset="77"/>
              </a:rPr>
              <a:t>and why should you care?</a:t>
            </a:r>
          </a:p>
          <a:p>
            <a:pPr>
              <a:spcAft>
                <a:spcPts val="600"/>
              </a:spcAft>
            </a:pPr>
            <a:r>
              <a:rPr lang="en-US" sz="1800" b="1" dirty="0">
                <a:latin typeface="IBM Plex Sans Condensed" panose="020B0506050203000203" pitchFamily="34" charset="77"/>
              </a:rPr>
              <a:t>Demonstration!</a:t>
            </a:r>
          </a:p>
          <a:p>
            <a:pPr>
              <a:spcAft>
                <a:spcPts val="600"/>
              </a:spcAft>
            </a:pPr>
            <a:r>
              <a:rPr lang="en-US" sz="1800" b="1" dirty="0">
                <a:solidFill>
                  <a:schemeClr val="tx1"/>
                </a:solidFill>
                <a:latin typeface="IBM Plex Sans Condensed" panose="020B0506050203000203" pitchFamily="34" charset="77"/>
              </a:rPr>
              <a:t>Node-RED </a:t>
            </a:r>
            <a:r>
              <a:rPr lang="en-US" sz="1800" dirty="0">
                <a:solidFill>
                  <a:schemeClr val="tx1"/>
                </a:solidFill>
                <a:latin typeface="IBM Plex Sans Light" panose="020B0403050203000203" pitchFamily="34" charset="77"/>
              </a:rPr>
              <a:t>with Domino</a:t>
            </a:r>
          </a:p>
          <a:p>
            <a:pPr>
              <a:spcAft>
                <a:spcPts val="600"/>
              </a:spcAft>
            </a:pPr>
            <a:r>
              <a:rPr lang="en-US" sz="1800" b="1" dirty="0">
                <a:latin typeface="IBM Plex Sans Condensed" panose="020B0506050203000203" pitchFamily="34" charset="77"/>
              </a:rPr>
              <a:t>Demonstration!</a:t>
            </a:r>
          </a:p>
          <a:p>
            <a:pPr>
              <a:spcAft>
                <a:spcPts val="600"/>
              </a:spcAft>
            </a:pPr>
            <a:r>
              <a:rPr lang="en-US" sz="1800" b="1" dirty="0">
                <a:solidFill>
                  <a:schemeClr val="tx1"/>
                </a:solidFill>
                <a:latin typeface="IBM Plex Sans Condensed" panose="020B0506050203000203" pitchFamily="34" charset="77"/>
              </a:rPr>
              <a:t>More details</a:t>
            </a:r>
            <a:r>
              <a:rPr lang="en-US" sz="1800" dirty="0">
                <a:solidFill>
                  <a:schemeClr val="tx1"/>
                </a:solidFill>
                <a:latin typeface="IBM Plex Sans Light" panose="020B0403050203000203" pitchFamily="34" charset="77"/>
              </a:rPr>
              <a:t>, more complex processing</a:t>
            </a:r>
          </a:p>
          <a:p>
            <a:pPr>
              <a:spcAft>
                <a:spcPts val="600"/>
              </a:spcAft>
            </a:pPr>
            <a:r>
              <a:rPr lang="en-US" sz="1800" b="1" dirty="0">
                <a:latin typeface="IBM Plex Sans Condensed" panose="020B0506050203000203" pitchFamily="34" charset="77"/>
              </a:rPr>
              <a:t>Demonstration!</a:t>
            </a:r>
          </a:p>
          <a:p>
            <a:pPr>
              <a:spcAft>
                <a:spcPts val="600"/>
              </a:spcAft>
            </a:pPr>
            <a:r>
              <a:rPr lang="en-US" sz="1800" b="1" dirty="0">
                <a:solidFill>
                  <a:schemeClr val="tx1"/>
                </a:solidFill>
                <a:latin typeface="IBM Plex Sans Condensed" panose="020B0506050203000203" pitchFamily="34" charset="77"/>
              </a:rPr>
              <a:t>Q</a:t>
            </a:r>
            <a:r>
              <a:rPr lang="en-US" sz="1800" dirty="0">
                <a:solidFill>
                  <a:schemeClr val="tx1"/>
                </a:solidFill>
                <a:latin typeface="IBM Plex Sans Light" panose="020B0403050203000203" pitchFamily="34" charset="77"/>
              </a:rPr>
              <a:t>&amp;</a:t>
            </a:r>
            <a:r>
              <a:rPr lang="en-US" sz="1800" b="1" dirty="0">
                <a:solidFill>
                  <a:schemeClr val="tx1"/>
                </a:solidFill>
                <a:latin typeface="IBM Plex Sans Condensed" panose="020B0506050203000203" pitchFamily="34" charset="77"/>
              </a:rPr>
              <a:t>A</a:t>
            </a:r>
            <a:endParaRPr lang="en-US" b="1" dirty="0">
              <a:solidFill>
                <a:schemeClr val="tx1"/>
              </a:solidFill>
              <a:latin typeface="IBM Plex Sans Condensed" panose="020B0506050203000203" pitchFamily="34" charset="77"/>
            </a:endParaRPr>
          </a:p>
        </p:txBody>
      </p:sp>
      <p:sp>
        <p:nvSpPr>
          <p:cNvPr id="2" name="TextBox 1">
            <a:extLst>
              <a:ext uri="{FF2B5EF4-FFF2-40B4-BE49-F238E27FC236}">
                <a16:creationId xmlns:a16="http://schemas.microsoft.com/office/drawing/2014/main" id="{27F5D4DB-4207-A842-895F-0659ECFB9C43}"/>
              </a:ext>
            </a:extLst>
          </p:cNvPr>
          <p:cNvSpPr txBox="1"/>
          <p:nvPr/>
        </p:nvSpPr>
        <p:spPr>
          <a:xfrm>
            <a:off x="4313837" y="509900"/>
            <a:ext cx="378630" cy="523220"/>
          </a:xfrm>
          <a:prstGeom prst="rect">
            <a:avLst/>
          </a:prstGeom>
          <a:noFill/>
        </p:spPr>
        <p:txBody>
          <a:bodyPr wrap="none" rtlCol="0">
            <a:spAutoFit/>
          </a:bodyPr>
          <a:lstStyle/>
          <a:p>
            <a:r>
              <a:rPr lang="en-US" sz="2800" b="1" dirty="0">
                <a:solidFill>
                  <a:schemeClr val="bg2"/>
                </a:solidFill>
                <a:latin typeface="IBM Plex Sans Condensed" panose="020B0506050203000203" pitchFamily="34" charset="77"/>
              </a:rPr>
              <a:t>1</a:t>
            </a:r>
            <a:endParaRPr lang="en-US" sz="3200" b="1" dirty="0">
              <a:solidFill>
                <a:schemeClr val="bg2"/>
              </a:solidFill>
              <a:latin typeface="IBM Plex Sans Condensed" panose="020B0506050203000203" pitchFamily="34" charset="77"/>
            </a:endParaRPr>
          </a:p>
        </p:txBody>
      </p:sp>
      <p:sp>
        <p:nvSpPr>
          <p:cNvPr id="7" name="TextBox 6">
            <a:extLst>
              <a:ext uri="{FF2B5EF4-FFF2-40B4-BE49-F238E27FC236}">
                <a16:creationId xmlns:a16="http://schemas.microsoft.com/office/drawing/2014/main" id="{635FFEDE-AB0B-E44A-AE12-8D58D32E7CFB}"/>
              </a:ext>
            </a:extLst>
          </p:cNvPr>
          <p:cNvSpPr txBox="1"/>
          <p:nvPr/>
        </p:nvSpPr>
        <p:spPr>
          <a:xfrm>
            <a:off x="4313837" y="1174837"/>
            <a:ext cx="378630" cy="523220"/>
          </a:xfrm>
          <a:prstGeom prst="rect">
            <a:avLst/>
          </a:prstGeom>
          <a:noFill/>
        </p:spPr>
        <p:txBody>
          <a:bodyPr wrap="none" rtlCol="0">
            <a:spAutoFit/>
          </a:bodyPr>
          <a:lstStyle/>
          <a:p>
            <a:r>
              <a:rPr lang="en-US" sz="2800" b="1" dirty="0">
                <a:solidFill>
                  <a:schemeClr val="bg2"/>
                </a:solidFill>
                <a:latin typeface="IBM Plex Sans Condensed" panose="020B0506050203000203" pitchFamily="34" charset="77"/>
              </a:rPr>
              <a:t>2</a:t>
            </a:r>
            <a:endParaRPr lang="en-US" sz="3200" b="1" dirty="0">
              <a:solidFill>
                <a:schemeClr val="bg2"/>
              </a:solidFill>
              <a:latin typeface="IBM Plex Sans Condensed" panose="020B0506050203000203" pitchFamily="34" charset="77"/>
            </a:endParaRPr>
          </a:p>
        </p:txBody>
      </p:sp>
      <p:sp>
        <p:nvSpPr>
          <p:cNvPr id="8" name="TextBox 7">
            <a:extLst>
              <a:ext uri="{FF2B5EF4-FFF2-40B4-BE49-F238E27FC236}">
                <a16:creationId xmlns:a16="http://schemas.microsoft.com/office/drawing/2014/main" id="{044EFB6C-638E-314C-9004-D64A56C5B001}"/>
              </a:ext>
            </a:extLst>
          </p:cNvPr>
          <p:cNvSpPr txBox="1"/>
          <p:nvPr/>
        </p:nvSpPr>
        <p:spPr>
          <a:xfrm>
            <a:off x="4313837" y="1651145"/>
            <a:ext cx="378630" cy="523220"/>
          </a:xfrm>
          <a:prstGeom prst="rect">
            <a:avLst/>
          </a:prstGeom>
          <a:noFill/>
        </p:spPr>
        <p:txBody>
          <a:bodyPr wrap="none" rtlCol="0">
            <a:spAutoFit/>
          </a:bodyPr>
          <a:lstStyle/>
          <a:p>
            <a:r>
              <a:rPr lang="en-US" sz="2800" b="1" dirty="0">
                <a:solidFill>
                  <a:schemeClr val="bg2"/>
                </a:solidFill>
                <a:latin typeface="IBM Plex Sans Condensed" panose="020B0506050203000203" pitchFamily="34" charset="77"/>
              </a:rPr>
              <a:t>3</a:t>
            </a:r>
            <a:endParaRPr lang="en-US" sz="3200" b="1" dirty="0">
              <a:solidFill>
                <a:schemeClr val="bg2"/>
              </a:solidFill>
              <a:latin typeface="IBM Plex Sans Condensed" panose="020B0506050203000203" pitchFamily="34" charset="77"/>
            </a:endParaRPr>
          </a:p>
        </p:txBody>
      </p:sp>
      <p:sp>
        <p:nvSpPr>
          <p:cNvPr id="9" name="TextBox 8">
            <a:extLst>
              <a:ext uri="{FF2B5EF4-FFF2-40B4-BE49-F238E27FC236}">
                <a16:creationId xmlns:a16="http://schemas.microsoft.com/office/drawing/2014/main" id="{B2A84B67-70F1-EF49-B262-200752CEAFE6}"/>
              </a:ext>
            </a:extLst>
          </p:cNvPr>
          <p:cNvSpPr txBox="1"/>
          <p:nvPr/>
        </p:nvSpPr>
        <p:spPr>
          <a:xfrm>
            <a:off x="4313837" y="2151015"/>
            <a:ext cx="378630" cy="523220"/>
          </a:xfrm>
          <a:prstGeom prst="rect">
            <a:avLst/>
          </a:prstGeom>
          <a:noFill/>
        </p:spPr>
        <p:txBody>
          <a:bodyPr wrap="none" rtlCol="0">
            <a:spAutoFit/>
          </a:bodyPr>
          <a:lstStyle/>
          <a:p>
            <a:r>
              <a:rPr lang="en-US" sz="2800" b="1" dirty="0">
                <a:solidFill>
                  <a:schemeClr val="bg2"/>
                </a:solidFill>
                <a:latin typeface="IBM Plex Sans Condensed" panose="020B0506050203000203" pitchFamily="34" charset="77"/>
              </a:rPr>
              <a:t>4</a:t>
            </a:r>
            <a:endParaRPr lang="en-US" sz="3200" b="1" dirty="0">
              <a:solidFill>
                <a:schemeClr val="bg2"/>
              </a:solidFill>
              <a:latin typeface="IBM Plex Sans Condensed" panose="020B0506050203000203" pitchFamily="34" charset="77"/>
            </a:endParaRPr>
          </a:p>
        </p:txBody>
      </p:sp>
      <p:sp>
        <p:nvSpPr>
          <p:cNvPr id="10" name="TextBox 9">
            <a:extLst>
              <a:ext uri="{FF2B5EF4-FFF2-40B4-BE49-F238E27FC236}">
                <a16:creationId xmlns:a16="http://schemas.microsoft.com/office/drawing/2014/main" id="{7F60D3C2-54E3-EB49-B607-89D03527779A}"/>
              </a:ext>
            </a:extLst>
          </p:cNvPr>
          <p:cNvSpPr txBox="1"/>
          <p:nvPr/>
        </p:nvSpPr>
        <p:spPr>
          <a:xfrm>
            <a:off x="4313837" y="2629326"/>
            <a:ext cx="378630" cy="523220"/>
          </a:xfrm>
          <a:prstGeom prst="rect">
            <a:avLst/>
          </a:prstGeom>
          <a:noFill/>
        </p:spPr>
        <p:txBody>
          <a:bodyPr wrap="none" rtlCol="0">
            <a:spAutoFit/>
          </a:bodyPr>
          <a:lstStyle/>
          <a:p>
            <a:r>
              <a:rPr lang="en-US" sz="2800" b="1" dirty="0">
                <a:solidFill>
                  <a:schemeClr val="bg2"/>
                </a:solidFill>
                <a:latin typeface="IBM Plex Sans Condensed" panose="020B0506050203000203" pitchFamily="34" charset="77"/>
              </a:rPr>
              <a:t>5</a:t>
            </a:r>
            <a:endParaRPr lang="en-US" sz="3200" b="1" dirty="0">
              <a:solidFill>
                <a:schemeClr val="bg2"/>
              </a:solidFill>
              <a:latin typeface="IBM Plex Sans Condensed" panose="020B0506050203000203" pitchFamily="34" charset="77"/>
            </a:endParaRPr>
          </a:p>
        </p:txBody>
      </p:sp>
      <p:sp>
        <p:nvSpPr>
          <p:cNvPr id="11" name="TextBox 10">
            <a:extLst>
              <a:ext uri="{FF2B5EF4-FFF2-40B4-BE49-F238E27FC236}">
                <a16:creationId xmlns:a16="http://schemas.microsoft.com/office/drawing/2014/main" id="{26ABE0D4-DCD6-F34E-9EAF-B06E3BE93996}"/>
              </a:ext>
            </a:extLst>
          </p:cNvPr>
          <p:cNvSpPr txBox="1"/>
          <p:nvPr/>
        </p:nvSpPr>
        <p:spPr>
          <a:xfrm>
            <a:off x="4313837" y="3131901"/>
            <a:ext cx="378630" cy="523220"/>
          </a:xfrm>
          <a:prstGeom prst="rect">
            <a:avLst/>
          </a:prstGeom>
          <a:noFill/>
        </p:spPr>
        <p:txBody>
          <a:bodyPr wrap="none" rtlCol="0">
            <a:spAutoFit/>
          </a:bodyPr>
          <a:lstStyle/>
          <a:p>
            <a:r>
              <a:rPr lang="en-US" sz="2800" b="1" dirty="0">
                <a:solidFill>
                  <a:schemeClr val="bg2"/>
                </a:solidFill>
                <a:latin typeface="IBM Plex Sans Condensed" panose="020B0506050203000203" pitchFamily="34" charset="77"/>
              </a:rPr>
              <a:t>6</a:t>
            </a:r>
            <a:endParaRPr lang="en-US" sz="3200" b="1" dirty="0">
              <a:solidFill>
                <a:schemeClr val="bg2"/>
              </a:solidFill>
              <a:latin typeface="IBM Plex Sans Condensed" panose="020B0506050203000203" pitchFamily="34" charset="77"/>
            </a:endParaRPr>
          </a:p>
        </p:txBody>
      </p:sp>
      <p:sp>
        <p:nvSpPr>
          <p:cNvPr id="12" name="TextBox 11">
            <a:extLst>
              <a:ext uri="{FF2B5EF4-FFF2-40B4-BE49-F238E27FC236}">
                <a16:creationId xmlns:a16="http://schemas.microsoft.com/office/drawing/2014/main" id="{341CB5A8-A749-3441-8623-330A30B7053C}"/>
              </a:ext>
            </a:extLst>
          </p:cNvPr>
          <p:cNvSpPr txBox="1"/>
          <p:nvPr/>
        </p:nvSpPr>
        <p:spPr>
          <a:xfrm>
            <a:off x="4313837" y="3609768"/>
            <a:ext cx="378630" cy="523220"/>
          </a:xfrm>
          <a:prstGeom prst="rect">
            <a:avLst/>
          </a:prstGeom>
          <a:noFill/>
        </p:spPr>
        <p:txBody>
          <a:bodyPr wrap="none" rtlCol="0">
            <a:spAutoFit/>
          </a:bodyPr>
          <a:lstStyle/>
          <a:p>
            <a:r>
              <a:rPr lang="en-US" sz="2800" b="1" dirty="0">
                <a:solidFill>
                  <a:schemeClr val="bg2"/>
                </a:solidFill>
                <a:latin typeface="IBM Plex Sans Condensed" panose="020B0506050203000203" pitchFamily="34" charset="77"/>
              </a:rPr>
              <a:t>7</a:t>
            </a:r>
            <a:endParaRPr lang="en-US" sz="3200" b="1" dirty="0">
              <a:solidFill>
                <a:schemeClr val="bg2"/>
              </a:solidFill>
              <a:latin typeface="IBM Plex Sans Condensed" panose="020B0506050203000203" pitchFamily="34" charset="77"/>
            </a:endParaRPr>
          </a:p>
        </p:txBody>
      </p:sp>
    </p:spTree>
    <p:extLst>
      <p:ext uri="{BB962C8B-B14F-4D97-AF65-F5344CB8AC3E}">
        <p14:creationId xmlns:p14="http://schemas.microsoft.com/office/powerpoint/2010/main" val="148436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dirty="0">
                <a:solidFill>
                  <a:schemeClr val="bg2">
                    <a:alpha val="51000"/>
                  </a:schemeClr>
                </a:solidFill>
              </a:rPr>
              <a:t>Think 2019 / Session 7604 / February 12-15, 2019 / © 2019 IBM Corporation</a:t>
            </a:r>
          </a:p>
        </p:txBody>
      </p:sp>
      <p:sp>
        <p:nvSpPr>
          <p:cNvPr id="4" name="Title 3"/>
          <p:cNvSpPr>
            <a:spLocks noGrp="1"/>
          </p:cNvSpPr>
          <p:nvPr>
            <p:ph type="title"/>
          </p:nvPr>
        </p:nvSpPr>
        <p:spPr/>
        <p:txBody>
          <a:bodyPr/>
          <a:lstStyle/>
          <a:p>
            <a:r>
              <a:rPr lang="en-US" dirty="0"/>
              <a:t>Demonstration</a:t>
            </a:r>
            <a:br>
              <a:rPr lang="en-US" dirty="0">
                <a:solidFill>
                  <a:schemeClr val="tx1"/>
                </a:solidFill>
              </a:rPr>
            </a:br>
            <a:r>
              <a:rPr lang="en-US" dirty="0">
                <a:solidFill>
                  <a:schemeClr val="tx1"/>
                </a:solidFill>
              </a:rPr>
              <a:t>Working with Domino content</a:t>
            </a:r>
          </a:p>
        </p:txBody>
      </p:sp>
      <p:grpSp>
        <p:nvGrpSpPr>
          <p:cNvPr id="2" name="Group 1">
            <a:extLst>
              <a:ext uri="{FF2B5EF4-FFF2-40B4-BE49-F238E27FC236}">
                <a16:creationId xmlns:a16="http://schemas.microsoft.com/office/drawing/2014/main" id="{00288C8D-BC6A-5C4B-9CF0-C3AB8071EEE3}"/>
              </a:ext>
            </a:extLst>
          </p:cNvPr>
          <p:cNvGrpSpPr/>
          <p:nvPr/>
        </p:nvGrpSpPr>
        <p:grpSpPr>
          <a:xfrm>
            <a:off x="4572000" y="1886206"/>
            <a:ext cx="5427084" cy="3588957"/>
            <a:chOff x="345070" y="1363951"/>
            <a:chExt cx="5427084" cy="3588957"/>
          </a:xfrm>
        </p:grpSpPr>
        <p:sp>
          <p:nvSpPr>
            <p:cNvPr id="8" name="TextBox 7">
              <a:extLst>
                <a:ext uri="{FF2B5EF4-FFF2-40B4-BE49-F238E27FC236}">
                  <a16:creationId xmlns:a16="http://schemas.microsoft.com/office/drawing/2014/main" id="{51180786-2FE9-0048-87FF-A769C097F7B1}"/>
                </a:ext>
              </a:extLst>
            </p:cNvPr>
            <p:cNvSpPr txBox="1"/>
            <p:nvPr/>
          </p:nvSpPr>
          <p:spPr>
            <a:xfrm rot="20235121">
              <a:off x="756669" y="1363951"/>
              <a:ext cx="5015485" cy="3170099"/>
            </a:xfrm>
            <a:prstGeom prst="rect">
              <a:avLst/>
            </a:prstGeom>
            <a:noFill/>
          </p:spPr>
          <p:txBody>
            <a:bodyPr wrap="square" rtlCol="0">
              <a:spAutoFit/>
            </a:bodyPr>
            <a:lstStyle/>
            <a:p>
              <a:r>
                <a:rPr lang="en-US" sz="20000" b="1" dirty="0">
                  <a:solidFill>
                    <a:schemeClr val="bg2">
                      <a:alpha val="87000"/>
                    </a:schemeClr>
                  </a:solidFill>
                  <a:latin typeface="IBM Plex Sans Condensed" panose="020B0506050203000203" pitchFamily="34" charset="77"/>
                </a:rPr>
                <a:t>RED</a:t>
              </a:r>
            </a:p>
          </p:txBody>
        </p:sp>
        <p:sp>
          <p:nvSpPr>
            <p:cNvPr id="6" name="TextBox 5">
              <a:extLst>
                <a:ext uri="{FF2B5EF4-FFF2-40B4-BE49-F238E27FC236}">
                  <a16:creationId xmlns:a16="http://schemas.microsoft.com/office/drawing/2014/main" id="{973D3444-8B89-DE43-9A2B-5AC26C1AF594}"/>
                </a:ext>
              </a:extLst>
            </p:cNvPr>
            <p:cNvSpPr txBox="1"/>
            <p:nvPr/>
          </p:nvSpPr>
          <p:spPr>
            <a:xfrm rot="14869945">
              <a:off x="-161117" y="3431057"/>
              <a:ext cx="2028038" cy="1015663"/>
            </a:xfrm>
            <a:prstGeom prst="rect">
              <a:avLst/>
            </a:prstGeom>
            <a:noFill/>
          </p:spPr>
          <p:txBody>
            <a:bodyPr wrap="square" rtlCol="0">
              <a:spAutoFit/>
            </a:bodyPr>
            <a:lstStyle/>
            <a:p>
              <a:r>
                <a:rPr lang="en-US" sz="6000" b="1" dirty="0">
                  <a:solidFill>
                    <a:schemeClr val="bg2">
                      <a:alpha val="55000"/>
                    </a:schemeClr>
                  </a:solidFill>
                  <a:latin typeface="IBM Plex Sans Condensed" panose="020B0506050203000203" pitchFamily="34" charset="77"/>
                </a:rPr>
                <a:t>Node</a:t>
              </a:r>
              <a:endParaRPr lang="en-US" sz="6000" b="1" dirty="0">
                <a:solidFill>
                  <a:schemeClr val="bg2">
                    <a:alpha val="87000"/>
                  </a:schemeClr>
                </a:solidFill>
                <a:latin typeface="IBM Plex Sans Condensed" panose="020B0506050203000203" pitchFamily="34" charset="77"/>
              </a:endParaRPr>
            </a:p>
          </p:txBody>
        </p:sp>
      </p:grpSp>
      <p:sp>
        <p:nvSpPr>
          <p:cNvPr id="7" name="TextBox 6">
            <a:extLst>
              <a:ext uri="{FF2B5EF4-FFF2-40B4-BE49-F238E27FC236}">
                <a16:creationId xmlns:a16="http://schemas.microsoft.com/office/drawing/2014/main" id="{FAB4612F-5E52-DA49-8FF8-2759E4A02151}"/>
              </a:ext>
            </a:extLst>
          </p:cNvPr>
          <p:cNvSpPr txBox="1"/>
          <p:nvPr/>
        </p:nvSpPr>
        <p:spPr>
          <a:xfrm>
            <a:off x="130146" y="-14061"/>
            <a:ext cx="7520007" cy="4708981"/>
          </a:xfrm>
          <a:prstGeom prst="rect">
            <a:avLst/>
          </a:prstGeom>
          <a:noFill/>
        </p:spPr>
        <p:txBody>
          <a:bodyPr wrap="none" rtlCol="0">
            <a:spAutoFit/>
          </a:bodyPr>
          <a:lstStyle/>
          <a:p>
            <a:r>
              <a:rPr lang="en-US" sz="30000" dirty="0">
                <a:latin typeface="Another" pitchFamily="2" charset="0"/>
              </a:rPr>
              <a:t>Domino</a:t>
            </a:r>
          </a:p>
        </p:txBody>
      </p:sp>
      <p:sp>
        <p:nvSpPr>
          <p:cNvPr id="3" name="TextBox 2">
            <a:extLst>
              <a:ext uri="{FF2B5EF4-FFF2-40B4-BE49-F238E27FC236}">
                <a16:creationId xmlns:a16="http://schemas.microsoft.com/office/drawing/2014/main" id="{678731CB-712D-3747-9C5B-A2B4F81475B5}"/>
              </a:ext>
            </a:extLst>
          </p:cNvPr>
          <p:cNvSpPr txBox="1"/>
          <p:nvPr/>
        </p:nvSpPr>
        <p:spPr>
          <a:xfrm>
            <a:off x="3890149" y="3479929"/>
            <a:ext cx="780983" cy="1569660"/>
          </a:xfrm>
          <a:prstGeom prst="rect">
            <a:avLst/>
          </a:prstGeom>
          <a:noFill/>
        </p:spPr>
        <p:txBody>
          <a:bodyPr wrap="none" rtlCol="0">
            <a:spAutoFit/>
          </a:bodyPr>
          <a:lstStyle/>
          <a:p>
            <a:r>
              <a:rPr lang="en-US" sz="9600" dirty="0">
                <a:solidFill>
                  <a:schemeClr val="bg2"/>
                </a:solidFill>
                <a:latin typeface="Another" pitchFamily="2" charset="0"/>
              </a:rPr>
              <a:t>in</a:t>
            </a:r>
            <a:endParaRPr lang="en-US" dirty="0">
              <a:solidFill>
                <a:schemeClr val="bg2"/>
              </a:solidFill>
              <a:latin typeface="Another" pitchFamily="2" charset="0"/>
            </a:endParaRPr>
          </a:p>
        </p:txBody>
      </p:sp>
    </p:spTree>
    <p:extLst>
      <p:ext uri="{BB962C8B-B14F-4D97-AF65-F5344CB8AC3E}">
        <p14:creationId xmlns:p14="http://schemas.microsoft.com/office/powerpoint/2010/main" val="3858120755"/>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br>
              <a:rPr lang="en-US" dirty="0">
                <a:solidFill>
                  <a:schemeClr val="tx1"/>
                </a:solidFill>
              </a:rPr>
            </a:br>
            <a:r>
              <a:rPr lang="en-US" b="1" dirty="0">
                <a:solidFill>
                  <a:schemeClr val="tx1"/>
                </a:solidFill>
                <a:latin typeface="IBM Plex Sans Condensed" panose="020B0506050203000203" pitchFamily="34" charset="77"/>
              </a:rPr>
              <a:t>(and, hopefully, answers)</a:t>
            </a:r>
          </a:p>
        </p:txBody>
      </p:sp>
      <p:sp>
        <p:nvSpPr>
          <p:cNvPr id="6" name="TextBox 5">
            <a:extLst>
              <a:ext uri="{FF2B5EF4-FFF2-40B4-BE49-F238E27FC236}">
                <a16:creationId xmlns:a16="http://schemas.microsoft.com/office/drawing/2014/main" id="{7BAFBA64-450A-DA4D-9D30-69EC056A8B18}"/>
              </a:ext>
            </a:extLst>
          </p:cNvPr>
          <p:cNvSpPr txBox="1"/>
          <p:nvPr/>
        </p:nvSpPr>
        <p:spPr>
          <a:xfrm>
            <a:off x="4343400" y="-2350526"/>
            <a:ext cx="4673074" cy="10864513"/>
          </a:xfrm>
          <a:prstGeom prst="rect">
            <a:avLst/>
          </a:prstGeom>
          <a:noFill/>
        </p:spPr>
        <p:txBody>
          <a:bodyPr wrap="none" rtlCol="0">
            <a:spAutoFit/>
          </a:bodyPr>
          <a:lstStyle/>
          <a:p>
            <a:r>
              <a:rPr lang="en-US" sz="70000" b="1" dirty="0">
                <a:solidFill>
                  <a:schemeClr val="bg2">
                    <a:alpha val="73000"/>
                  </a:schemeClr>
                </a:solidFill>
                <a:latin typeface="IBM Plex Sans" panose="020B0503050203000203" pitchFamily="34" charset="77"/>
              </a:rPr>
              <a:t>?</a:t>
            </a:r>
          </a:p>
        </p:txBody>
      </p:sp>
      <p:sp>
        <p:nvSpPr>
          <p:cNvPr id="7" name="Footer Placeholder 4">
            <a:extLst>
              <a:ext uri="{FF2B5EF4-FFF2-40B4-BE49-F238E27FC236}">
                <a16:creationId xmlns:a16="http://schemas.microsoft.com/office/drawing/2014/main" id="{9C23FC1E-81A5-F54E-A33C-7F00F4E911B1}"/>
              </a:ext>
            </a:extLst>
          </p:cNvPr>
          <p:cNvSpPr>
            <a:spLocks noGrp="1"/>
          </p:cNvSpPr>
          <p:nvPr>
            <p:ph type="ftr" sz="quarter" idx="10"/>
          </p:nvPr>
        </p:nvSpPr>
        <p:spPr>
          <a:xfrm>
            <a:off x="228600" y="4826480"/>
            <a:ext cx="6400800" cy="137160"/>
          </a:xfrm>
        </p:spPr>
        <p:txBody>
          <a:bodyPr/>
          <a:lstStyle/>
          <a:p>
            <a:r>
              <a:rPr lang="en-US" dirty="0">
                <a:solidFill>
                  <a:schemeClr val="bg2">
                    <a:alpha val="51000"/>
                  </a:schemeClr>
                </a:solidFill>
              </a:rPr>
              <a:t>Think 2019 / Session 7604 / February 12-15, 2019 / © 2019 IBM Corporation</a:t>
            </a:r>
          </a:p>
        </p:txBody>
      </p:sp>
    </p:spTree>
    <p:extLst>
      <p:ext uri="{BB962C8B-B14F-4D97-AF65-F5344CB8AC3E}">
        <p14:creationId xmlns:p14="http://schemas.microsoft.com/office/powerpoint/2010/main" val="368667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77802"/>
          </a:xfrm>
        </p:spPr>
        <p:txBody>
          <a:bodyPr/>
          <a:lstStyle/>
          <a:p>
            <a:r>
              <a:rPr lang="en-US" dirty="0"/>
              <a:t>Notices and disclaimers</a:t>
            </a:r>
          </a:p>
        </p:txBody>
      </p:sp>
      <p:sp>
        <p:nvSpPr>
          <p:cNvPr id="4" name="Footer Placeholder 3"/>
          <p:cNvSpPr>
            <a:spLocks noGrp="1"/>
          </p:cNvSpPr>
          <p:nvPr>
            <p:ph type="ftr" sz="quarter" idx="11"/>
          </p:nvPr>
        </p:nvSpPr>
        <p:spPr/>
        <p:txBody>
          <a:bodyPr/>
          <a:lstStyle/>
          <a:p>
            <a:r>
              <a:rPr lang="en-US"/>
              <a:t>Think 2019 / Session 7604 / February 12-15, 2019 / © 2019 IBM Corporation</a:t>
            </a:r>
            <a:endParaRPr lang="en-US" dirty="0"/>
          </a:p>
        </p:txBody>
      </p:sp>
      <p:sp>
        <p:nvSpPr>
          <p:cNvPr id="5" name="Content Placeholder 4"/>
          <p:cNvSpPr>
            <a:spLocks noGrp="1"/>
          </p:cNvSpPr>
          <p:nvPr>
            <p:ph type="body" sz="quarter" idx="12"/>
          </p:nvPr>
        </p:nvSpPr>
        <p:spPr>
          <a:xfrm>
            <a:off x="228600" y="876300"/>
            <a:ext cx="4114800" cy="3752850"/>
          </a:xfrm>
        </p:spPr>
        <p:txBody>
          <a:bodyPr/>
          <a:lstStyle/>
          <a:p>
            <a:pPr>
              <a:spcBef>
                <a:spcPts val="900"/>
              </a:spcBef>
            </a:pPr>
            <a:r>
              <a:rPr lang="en-US" sz="1000" dirty="0"/>
              <a:t>© 2018 International Business Machines Corporation. No part of this document may be reproduced or transmitted in any form without written permission from IBM.</a:t>
            </a:r>
          </a:p>
          <a:p>
            <a:pPr>
              <a:spcBef>
                <a:spcPts val="900"/>
              </a:spcBef>
            </a:pPr>
            <a:r>
              <a:rPr lang="en-US" sz="1000" b="1" dirty="0"/>
              <a:t>U.S. Government Users Restricted Rights — use, duplication or disclosure restricted by GSA ADP Schedule Contract with IBM.</a:t>
            </a:r>
            <a:endParaRPr lang="en-US" sz="1000" dirty="0"/>
          </a:p>
          <a:p>
            <a:pPr>
              <a:spcBef>
                <a:spcPts val="900"/>
              </a:spcBef>
            </a:pPr>
            <a:r>
              <a:rPr lang="en-US" sz="10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0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000" dirty="0"/>
              <a:t>IBM products and services are warranted per the terms and conditions of the agreements under which they are provided.</a:t>
            </a:r>
          </a:p>
          <a:p>
            <a:pPr>
              <a:spcBef>
                <a:spcPts val="900"/>
              </a:spcBef>
            </a:pPr>
            <a:r>
              <a:rPr lang="en-US" sz="1000" dirty="0"/>
              <a:t>IBM products are manufactured from new parts or new and used parts. </a:t>
            </a:r>
            <a:br>
              <a:rPr lang="en-US" sz="1000" dirty="0"/>
            </a:br>
            <a:r>
              <a:rPr lang="en-US" sz="1000" dirty="0"/>
              <a:t>In some cases, a product may not be new and may have been previously installed. Regardless, our warranty terms apply.”</a:t>
            </a:r>
          </a:p>
          <a:p>
            <a:pPr>
              <a:spcBef>
                <a:spcPts val="900"/>
              </a:spcBef>
            </a:pPr>
            <a:r>
              <a:rPr lang="en-US" sz="1000" b="1" dirty="0"/>
              <a:t>Any statements regarding IBM's future direction, intent or product plans are subject to change or withdrawal without notice.</a:t>
            </a:r>
            <a:endParaRPr lang="en-US" sz="1000" dirty="0"/>
          </a:p>
        </p:txBody>
      </p:sp>
      <p:sp>
        <p:nvSpPr>
          <p:cNvPr id="6" name="Content Placeholder 5"/>
          <p:cNvSpPr>
            <a:spLocks noGrp="1"/>
          </p:cNvSpPr>
          <p:nvPr>
            <p:ph type="body" sz="quarter" idx="13"/>
          </p:nvPr>
        </p:nvSpPr>
        <p:spPr>
          <a:xfrm>
            <a:off x="4800600" y="876300"/>
            <a:ext cx="4114800" cy="3584448"/>
          </a:xfrm>
        </p:spPr>
        <p:txBody>
          <a:bodyPr/>
          <a:lstStyle/>
          <a:p>
            <a:pPr>
              <a:spcBef>
                <a:spcPts val="900"/>
              </a:spcBef>
            </a:pPr>
            <a:r>
              <a:rPr lang="en-US" sz="1000" dirty="0"/>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a:spcBef>
                <a:spcPts val="900"/>
              </a:spcBef>
            </a:pPr>
            <a:r>
              <a:rPr lang="en-US" sz="1000" dirty="0"/>
              <a:t>References in this document to IBM products, programs, or services does not imply that IBM intends to make such products, programs or services available in all countries in which IBM operates or does business. </a:t>
            </a:r>
          </a:p>
          <a:p>
            <a:pPr>
              <a:spcBef>
                <a:spcPts val="900"/>
              </a:spcBef>
            </a:pPr>
            <a:r>
              <a:rPr lang="en-US" sz="1000" dirty="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a:spcBef>
                <a:spcPts val="900"/>
              </a:spcBef>
            </a:pPr>
            <a:r>
              <a:rPr lang="en-US" sz="10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Tree>
    <p:extLst>
      <p:ext uri="{BB962C8B-B14F-4D97-AF65-F5344CB8AC3E}">
        <p14:creationId xmlns:p14="http://schemas.microsoft.com/office/powerpoint/2010/main" val="2816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a:t>
            </a:r>
            <a:br>
              <a:rPr lang="en-US" dirty="0"/>
            </a:br>
            <a:r>
              <a:rPr lang="en-US" dirty="0"/>
              <a:t>continued</a:t>
            </a:r>
            <a:br>
              <a:rPr lang="en-US" dirty="0"/>
            </a:br>
            <a:endParaRPr lang="en-US" dirty="0"/>
          </a:p>
        </p:txBody>
      </p:sp>
      <p:sp>
        <p:nvSpPr>
          <p:cNvPr id="4" name="Footer Placeholder 3"/>
          <p:cNvSpPr>
            <a:spLocks noGrp="1"/>
          </p:cNvSpPr>
          <p:nvPr>
            <p:ph type="ftr" sz="quarter" idx="11"/>
          </p:nvPr>
        </p:nvSpPr>
        <p:spPr/>
        <p:txBody>
          <a:bodyPr/>
          <a:lstStyle/>
          <a:p>
            <a:r>
              <a:rPr lang="en-US"/>
              <a:t>Think 2019 / Session 7604 / February 12-15, 2019 / © 2019 IBM Corporation</a:t>
            </a:r>
          </a:p>
        </p:txBody>
      </p:sp>
      <p:sp>
        <p:nvSpPr>
          <p:cNvPr id="5" name="Content Placeholder 4"/>
          <p:cNvSpPr>
            <a:spLocks noGrp="1"/>
          </p:cNvSpPr>
          <p:nvPr>
            <p:ph type="body" sz="quarter" idx="12"/>
          </p:nvPr>
        </p:nvSpPr>
        <p:spPr/>
        <p:txBody>
          <a:bodyPr/>
          <a:lstStyle/>
          <a:p>
            <a:pPr>
              <a:spcBef>
                <a:spcPts val="900"/>
              </a:spcBef>
            </a:pPr>
            <a:r>
              <a:rPr lang="en-US" sz="1000" dirty="0"/>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a:t>
            </a:r>
            <a:br>
              <a:rPr lang="en-US" sz="1000" dirty="0"/>
            </a:br>
            <a:r>
              <a:rPr lang="en-US" sz="1000" dirty="0"/>
              <a:t>Questions on the capabilities of non-IBM products should be addressed to the suppliers of those products. IBM does not warrant the quality of any third-party products, or the ability of any such third-party products to interoperate with IBM’s products. </a:t>
            </a:r>
            <a:r>
              <a:rPr lang="en-US" sz="1000" b="1" dirty="0"/>
              <a:t>IBM expressly disclaims all warranties, expressed or implied, including but not limited to, the implied warranties of merchantability and fitness for a purpose.</a:t>
            </a:r>
            <a:endParaRPr lang="en-US" sz="1000" dirty="0"/>
          </a:p>
          <a:p>
            <a:pPr>
              <a:spcBef>
                <a:spcPts val="900"/>
              </a:spcBef>
            </a:pPr>
            <a:r>
              <a:rPr lang="en-US" sz="1000" dirty="0"/>
              <a:t>The provision of the information contained herein is not intended to, and does not, grant any right or license under any IBM patents, copyrights, trademarks or other intellectual property right.</a:t>
            </a:r>
          </a:p>
        </p:txBody>
      </p:sp>
      <p:sp>
        <p:nvSpPr>
          <p:cNvPr id="6" name="Content Placeholder 5"/>
          <p:cNvSpPr>
            <a:spLocks noGrp="1"/>
          </p:cNvSpPr>
          <p:nvPr>
            <p:ph type="body" sz="quarter" idx="13"/>
          </p:nvPr>
        </p:nvSpPr>
        <p:spPr/>
        <p:txBody>
          <a:bodyPr/>
          <a:lstStyle/>
          <a:p>
            <a:pPr>
              <a:spcBef>
                <a:spcPts val="900"/>
              </a:spcBef>
            </a:pPr>
            <a:r>
              <a:rPr lang="en-US" sz="1000" dirty="0"/>
              <a:t>IBM, the IBM logo, </a:t>
            </a:r>
            <a:r>
              <a:rPr lang="en-US" sz="1000" dirty="0" err="1"/>
              <a:t>ibm.com</a:t>
            </a:r>
            <a:r>
              <a:rPr lang="en-US" sz="1000" dirty="0"/>
              <a:t> and [names of other referenced IBM products and services used in the presentation]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sz="1000" u="sng" dirty="0">
                <a:hlinkClick r:id="rId2"/>
              </a:rPr>
              <a:t>www.ibm.com/legal/copytrade.shtml</a:t>
            </a:r>
            <a:r>
              <a:rPr lang="en-US" sz="1000" dirty="0"/>
              <a:t>.</a:t>
            </a:r>
          </a:p>
        </p:txBody>
      </p:sp>
    </p:spTree>
    <p:extLst>
      <p:ext uri="{BB962C8B-B14F-4D97-AF65-F5344CB8AC3E}">
        <p14:creationId xmlns:p14="http://schemas.microsoft.com/office/powerpoint/2010/main" val="135531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57575"/>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8154" y="4463326"/>
            <a:ext cx="6400800" cy="490962"/>
          </a:xfrm>
        </p:spPr>
        <p:txBody>
          <a:bodyPr/>
          <a:lstStyle/>
          <a:p>
            <a:r>
              <a:rPr lang="en-US" dirty="0"/>
              <a:t>Think 2019</a:t>
            </a:r>
          </a:p>
          <a:p>
            <a:r>
              <a:rPr lang="en-US" dirty="0"/>
              <a:t>Session 7604</a:t>
            </a:r>
          </a:p>
          <a:p>
            <a:r>
              <a:rPr lang="en-US" dirty="0"/>
              <a:t>February 12-15, 2019 </a:t>
            </a:r>
          </a:p>
          <a:p>
            <a:r>
              <a:rPr lang="en-US" dirty="0"/>
              <a:t>© 2019 IBM Corporation</a:t>
            </a:r>
          </a:p>
        </p:txBody>
      </p:sp>
      <p:sp>
        <p:nvSpPr>
          <p:cNvPr id="4" name="TextBox 3">
            <a:extLst>
              <a:ext uri="{FF2B5EF4-FFF2-40B4-BE49-F238E27FC236}">
                <a16:creationId xmlns:a16="http://schemas.microsoft.com/office/drawing/2014/main" id="{6CB31402-1606-4A41-83DE-F0263ECE4D0B}"/>
              </a:ext>
            </a:extLst>
          </p:cNvPr>
          <p:cNvSpPr txBox="1"/>
          <p:nvPr/>
        </p:nvSpPr>
        <p:spPr>
          <a:xfrm>
            <a:off x="102347" y="-462122"/>
            <a:ext cx="7697941" cy="3754874"/>
          </a:xfrm>
          <a:prstGeom prst="rect">
            <a:avLst/>
          </a:prstGeom>
          <a:noFill/>
        </p:spPr>
        <p:txBody>
          <a:bodyPr wrap="none" rtlCol="0">
            <a:spAutoFit/>
          </a:bodyPr>
          <a:lstStyle/>
          <a:p>
            <a:r>
              <a:rPr lang="en-US" sz="23800" b="1" dirty="0">
                <a:latin typeface="IBM Plex Sans Condensed" panose="020B0506050203000203" pitchFamily="34" charset="77"/>
              </a:rPr>
              <a:t>thank</a:t>
            </a:r>
          </a:p>
        </p:txBody>
      </p:sp>
      <p:sp>
        <p:nvSpPr>
          <p:cNvPr id="6" name="TextBox 5">
            <a:extLst>
              <a:ext uri="{FF2B5EF4-FFF2-40B4-BE49-F238E27FC236}">
                <a16:creationId xmlns:a16="http://schemas.microsoft.com/office/drawing/2014/main" id="{22F407ED-809C-3E47-BB4C-7AA59FF3D91F}"/>
              </a:ext>
            </a:extLst>
          </p:cNvPr>
          <p:cNvSpPr txBox="1"/>
          <p:nvPr/>
        </p:nvSpPr>
        <p:spPr>
          <a:xfrm>
            <a:off x="2288679" y="0"/>
            <a:ext cx="7207422" cy="5386090"/>
          </a:xfrm>
          <a:prstGeom prst="rect">
            <a:avLst/>
          </a:prstGeom>
          <a:noFill/>
        </p:spPr>
        <p:txBody>
          <a:bodyPr wrap="none" rtlCol="0">
            <a:spAutoFit/>
          </a:bodyPr>
          <a:lstStyle/>
          <a:p>
            <a:r>
              <a:rPr lang="en-US" sz="34400" dirty="0">
                <a:solidFill>
                  <a:schemeClr val="bg2">
                    <a:alpha val="73000"/>
                  </a:schemeClr>
                </a:solidFill>
                <a:latin typeface="IBM Plex Sans Light" panose="020B0403050203000203" pitchFamily="34" charset="77"/>
              </a:rPr>
              <a:t>you</a:t>
            </a:r>
            <a:endParaRPr lang="en-US" sz="1800" dirty="0">
              <a:solidFill>
                <a:schemeClr val="bg2">
                  <a:alpha val="73000"/>
                </a:schemeClr>
              </a:solidFill>
              <a:latin typeface="IBM Plex Sans Light" panose="020B0403050203000203" pitchFamily="34" charset="77"/>
            </a:endParaRPr>
          </a:p>
        </p:txBody>
      </p:sp>
      <p:sp>
        <p:nvSpPr>
          <p:cNvPr id="10" name="TextBox 9">
            <a:extLst>
              <a:ext uri="{FF2B5EF4-FFF2-40B4-BE49-F238E27FC236}">
                <a16:creationId xmlns:a16="http://schemas.microsoft.com/office/drawing/2014/main" id="{B5178195-D764-3549-9B9B-3593549F96B2}"/>
              </a:ext>
            </a:extLst>
          </p:cNvPr>
          <p:cNvSpPr txBox="1"/>
          <p:nvPr/>
        </p:nvSpPr>
        <p:spPr>
          <a:xfrm>
            <a:off x="5045002" y="4510461"/>
            <a:ext cx="4049507" cy="369332"/>
          </a:xfrm>
          <a:prstGeom prst="rect">
            <a:avLst/>
          </a:prstGeom>
          <a:noFill/>
        </p:spPr>
        <p:txBody>
          <a:bodyPr wrap="none" rtlCol="0">
            <a:spAutoFit/>
          </a:bodyPr>
          <a:lstStyle/>
          <a:p>
            <a:r>
              <a:rPr lang="en-US" sz="1800" b="1" dirty="0">
                <a:solidFill>
                  <a:schemeClr val="bg2"/>
                </a:solidFill>
                <a:latin typeface="IBM Plex Sans Condensed" panose="020B0506050203000203" pitchFamily="34" charset="77"/>
              </a:rPr>
              <a:t>Scott Good </a:t>
            </a:r>
            <a:r>
              <a:rPr lang="en-US" sz="1800" dirty="0">
                <a:solidFill>
                  <a:schemeClr val="bg2">
                    <a:lumMod val="85000"/>
                  </a:schemeClr>
                </a:solidFill>
              </a:rPr>
              <a:t>/</a:t>
            </a:r>
            <a:r>
              <a:rPr lang="en-US" sz="1800" dirty="0">
                <a:solidFill>
                  <a:schemeClr val="bg2"/>
                </a:solidFill>
              </a:rPr>
              <a:t> </a:t>
            </a:r>
            <a:r>
              <a:rPr lang="en-US" sz="1800" dirty="0" err="1">
                <a:solidFill>
                  <a:schemeClr val="bg2"/>
                </a:solidFill>
              </a:rPr>
              <a:t>scott.good@us.ibm.com</a:t>
            </a:r>
            <a:endParaRPr lang="en-US" sz="1800" dirty="0">
              <a:solidFill>
                <a:schemeClr val="bg2"/>
              </a:solidFill>
            </a:endParaRPr>
          </a:p>
        </p:txBody>
      </p:sp>
    </p:spTree>
    <p:extLst>
      <p:ext uri="{BB962C8B-B14F-4D97-AF65-F5344CB8AC3E}">
        <p14:creationId xmlns:p14="http://schemas.microsoft.com/office/powerpoint/2010/main" val="192361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9F28F2-DDBB-1B42-9866-614FDA5E8CCC}"/>
              </a:ext>
            </a:extLst>
          </p:cNvPr>
          <p:cNvPicPr>
            <a:picLocks noChangeAspect="1"/>
          </p:cNvPicPr>
          <p:nvPr/>
        </p:nvPicPr>
        <p:blipFill>
          <a:blip r:embed="rId3"/>
          <a:stretch>
            <a:fillRect/>
          </a:stretch>
        </p:blipFill>
        <p:spPr>
          <a:xfrm>
            <a:off x="2882900" y="1498600"/>
            <a:ext cx="3378200" cy="2146300"/>
          </a:xfrm>
          <a:prstGeom prst="rect">
            <a:avLst/>
          </a:prstGeom>
        </p:spPr>
      </p:pic>
      <p:sp>
        <p:nvSpPr>
          <p:cNvPr id="2" name="Title 1">
            <a:extLst>
              <a:ext uri="{FF2B5EF4-FFF2-40B4-BE49-F238E27FC236}">
                <a16:creationId xmlns:a16="http://schemas.microsoft.com/office/drawing/2014/main" id="{9072EA92-1467-394C-9728-94D083C3CB3A}"/>
              </a:ext>
            </a:extLst>
          </p:cNvPr>
          <p:cNvSpPr>
            <a:spLocks noGrp="1"/>
          </p:cNvSpPr>
          <p:nvPr>
            <p:ph type="title"/>
          </p:nvPr>
        </p:nvSpPr>
        <p:spPr/>
        <p:txBody>
          <a:bodyPr/>
          <a:lstStyle/>
          <a:p>
            <a:endParaRPr lang="en-US" dirty="0"/>
          </a:p>
        </p:txBody>
      </p:sp>
      <p:sp>
        <p:nvSpPr>
          <p:cNvPr id="3" name="Footer Placeholder 2">
            <a:extLst>
              <a:ext uri="{FF2B5EF4-FFF2-40B4-BE49-F238E27FC236}">
                <a16:creationId xmlns:a16="http://schemas.microsoft.com/office/drawing/2014/main" id="{481E7BEB-6C1A-7345-A968-280D651D495A}"/>
              </a:ext>
            </a:extLst>
          </p:cNvPr>
          <p:cNvSpPr>
            <a:spLocks noGrp="1"/>
          </p:cNvSpPr>
          <p:nvPr>
            <p:ph type="ftr" sz="quarter" idx="11"/>
          </p:nvPr>
        </p:nvSpPr>
        <p:spPr/>
        <p:txBody>
          <a:bodyPr/>
          <a:lstStyle/>
          <a:p>
            <a:r>
              <a:rPr lang="en-US"/>
              <a:t>Think 2019 / Session 7604 / February 12-15, 2019 / © 2019 IBM Corporation</a:t>
            </a:r>
          </a:p>
        </p:txBody>
      </p:sp>
    </p:spTree>
    <p:extLst>
      <p:ext uri="{BB962C8B-B14F-4D97-AF65-F5344CB8AC3E}">
        <p14:creationId xmlns:p14="http://schemas.microsoft.com/office/powerpoint/2010/main" val="299293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3670540" cy="640080"/>
          </a:xfrm>
        </p:spPr>
        <p:txBody>
          <a:bodyPr/>
          <a:lstStyle/>
          <a:p>
            <a:r>
              <a:rPr lang="en-US" b="1" dirty="0">
                <a:latin typeface="IBM Plex Sans Condensed" panose="020B0506050203000203" pitchFamily="34" charset="77"/>
              </a:rPr>
              <a:t>The whole thing…</a:t>
            </a: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pic>
        <p:nvPicPr>
          <p:cNvPr id="3" name="Picture 2">
            <a:extLst>
              <a:ext uri="{FF2B5EF4-FFF2-40B4-BE49-F238E27FC236}">
                <a16:creationId xmlns:a16="http://schemas.microsoft.com/office/drawing/2014/main" id="{7D3AFC3B-3825-6E49-B001-34A0599DBE1D}"/>
              </a:ext>
            </a:extLst>
          </p:cNvPr>
          <p:cNvPicPr>
            <a:picLocks noChangeAspect="1"/>
          </p:cNvPicPr>
          <p:nvPr/>
        </p:nvPicPr>
        <p:blipFill>
          <a:blip r:embed="rId3"/>
          <a:stretch>
            <a:fillRect/>
          </a:stretch>
        </p:blipFill>
        <p:spPr>
          <a:xfrm>
            <a:off x="4013440" y="239656"/>
            <a:ext cx="4966515" cy="1940346"/>
          </a:xfrm>
          <a:prstGeom prst="rect">
            <a:avLst/>
          </a:prstGeom>
        </p:spPr>
      </p:pic>
      <p:pic>
        <p:nvPicPr>
          <p:cNvPr id="8" name="Picture 7">
            <a:extLst>
              <a:ext uri="{FF2B5EF4-FFF2-40B4-BE49-F238E27FC236}">
                <a16:creationId xmlns:a16="http://schemas.microsoft.com/office/drawing/2014/main" id="{7568175D-5E67-2049-BE34-D19996AEF4C1}"/>
              </a:ext>
            </a:extLst>
          </p:cNvPr>
          <p:cNvPicPr>
            <a:picLocks noChangeAspect="1"/>
          </p:cNvPicPr>
          <p:nvPr/>
        </p:nvPicPr>
        <p:blipFill>
          <a:blip r:embed="rId4"/>
          <a:stretch>
            <a:fillRect/>
          </a:stretch>
        </p:blipFill>
        <p:spPr>
          <a:xfrm>
            <a:off x="6378175" y="2290298"/>
            <a:ext cx="2485478" cy="2613546"/>
          </a:xfrm>
          <a:prstGeom prst="rect">
            <a:avLst/>
          </a:prstGeom>
        </p:spPr>
      </p:pic>
      <p:cxnSp>
        <p:nvCxnSpPr>
          <p:cNvPr id="10" name="Straight Arrow Connector 9">
            <a:extLst>
              <a:ext uri="{FF2B5EF4-FFF2-40B4-BE49-F238E27FC236}">
                <a16:creationId xmlns:a16="http://schemas.microsoft.com/office/drawing/2014/main" id="{118A95F3-80F3-B84D-9444-2D59D7824808}"/>
              </a:ext>
            </a:extLst>
          </p:cNvPr>
          <p:cNvCxnSpPr>
            <a:cxnSpLocks/>
          </p:cNvCxnSpPr>
          <p:nvPr/>
        </p:nvCxnSpPr>
        <p:spPr>
          <a:xfrm>
            <a:off x="6863256" y="1553093"/>
            <a:ext cx="214151" cy="1304407"/>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115E2E2-BD8B-7941-BF6C-E88206754977}"/>
              </a:ext>
            </a:extLst>
          </p:cNvPr>
          <p:cNvPicPr>
            <a:picLocks noChangeAspect="1"/>
          </p:cNvPicPr>
          <p:nvPr/>
        </p:nvPicPr>
        <p:blipFill>
          <a:blip r:embed="rId5"/>
          <a:stretch>
            <a:fillRect/>
          </a:stretch>
        </p:blipFill>
        <p:spPr>
          <a:xfrm>
            <a:off x="284702" y="1022773"/>
            <a:ext cx="3063967" cy="1915700"/>
          </a:xfrm>
          <a:prstGeom prst="rect">
            <a:avLst/>
          </a:prstGeom>
        </p:spPr>
      </p:pic>
      <p:cxnSp>
        <p:nvCxnSpPr>
          <p:cNvPr id="12" name="Straight Arrow Connector 11">
            <a:extLst>
              <a:ext uri="{FF2B5EF4-FFF2-40B4-BE49-F238E27FC236}">
                <a16:creationId xmlns:a16="http://schemas.microsoft.com/office/drawing/2014/main" id="{29A31947-4038-6848-BB8F-18EB1F879F50}"/>
              </a:ext>
            </a:extLst>
          </p:cNvPr>
          <p:cNvCxnSpPr>
            <a:cxnSpLocks/>
          </p:cNvCxnSpPr>
          <p:nvPr/>
        </p:nvCxnSpPr>
        <p:spPr>
          <a:xfrm flipH="1">
            <a:off x="2897703" y="739942"/>
            <a:ext cx="1379626" cy="1032793"/>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98B9CD6-A719-704A-A0EB-770E26FC6DB6}"/>
              </a:ext>
            </a:extLst>
          </p:cNvPr>
          <p:cNvPicPr>
            <a:picLocks noChangeAspect="1"/>
          </p:cNvPicPr>
          <p:nvPr/>
        </p:nvPicPr>
        <p:blipFill>
          <a:blip r:embed="rId6"/>
          <a:stretch>
            <a:fillRect/>
          </a:stretch>
        </p:blipFill>
        <p:spPr>
          <a:xfrm>
            <a:off x="3075356" y="1890604"/>
            <a:ext cx="3033145" cy="3038923"/>
          </a:xfrm>
          <a:prstGeom prst="rect">
            <a:avLst/>
          </a:prstGeom>
        </p:spPr>
      </p:pic>
      <p:cxnSp>
        <p:nvCxnSpPr>
          <p:cNvPr id="16" name="Straight Arrow Connector 15">
            <a:extLst>
              <a:ext uri="{FF2B5EF4-FFF2-40B4-BE49-F238E27FC236}">
                <a16:creationId xmlns:a16="http://schemas.microsoft.com/office/drawing/2014/main" id="{4B35E4E4-97C0-8B49-8429-DB26F538753E}"/>
              </a:ext>
            </a:extLst>
          </p:cNvPr>
          <p:cNvCxnSpPr>
            <a:cxnSpLocks/>
          </p:cNvCxnSpPr>
          <p:nvPr/>
        </p:nvCxnSpPr>
        <p:spPr>
          <a:xfrm flipH="1">
            <a:off x="4700789" y="1123128"/>
            <a:ext cx="869503" cy="1417084"/>
          </a:xfrm>
          <a:prstGeom prst="straightConnector1">
            <a:avLst/>
          </a:prstGeom>
          <a:ln w="635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ounded Rectangular Callout 16">
            <a:extLst>
              <a:ext uri="{FF2B5EF4-FFF2-40B4-BE49-F238E27FC236}">
                <a16:creationId xmlns:a16="http://schemas.microsoft.com/office/drawing/2014/main" id="{FBE7AF95-A093-4C45-AEB7-BB4B5337D566}"/>
              </a:ext>
            </a:extLst>
          </p:cNvPr>
          <p:cNvSpPr/>
          <p:nvPr/>
        </p:nvSpPr>
        <p:spPr>
          <a:xfrm>
            <a:off x="430915" y="3351628"/>
            <a:ext cx="2123542" cy="1238827"/>
          </a:xfrm>
          <a:prstGeom prst="wedgeRoundRectCallout">
            <a:avLst>
              <a:gd name="adj1" fmla="val 111038"/>
              <a:gd name="adj2" fmla="val -52394"/>
              <a:gd name="adj3" fmla="val 16667"/>
            </a:avLst>
          </a:prstGeom>
          <a:solidFill>
            <a:schemeClr val="bg2"/>
          </a:solidFill>
          <a:ln>
            <a:solidFill>
              <a:srgbClr val="757575"/>
            </a:solidFill>
          </a:ln>
        </p:spPr>
        <p:txBody>
          <a:bodyPr wrap="square" lIns="0" tIns="0" rIns="0" bIns="0" rtlCol="0" anchor="ctr">
            <a:noAutofit/>
          </a:bodyPr>
          <a:lstStyle/>
          <a:p>
            <a:pPr algn="ctr"/>
            <a:r>
              <a:rPr lang="en-US" sz="1400" dirty="0">
                <a:latin typeface="American Typewriter" panose="02090604020004020304" pitchFamily="18" charset="77"/>
                <a:cs typeface="Arial"/>
              </a:rPr>
              <a:t>Form = ‘</a:t>
            </a:r>
            <a:r>
              <a:rPr lang="en-US" sz="1400" dirty="0" err="1">
                <a:latin typeface="American Typewriter" panose="02090604020004020304" pitchFamily="18" charset="77"/>
                <a:cs typeface="Arial"/>
              </a:rPr>
              <a:t>LoanRequest</a:t>
            </a:r>
            <a:r>
              <a:rPr lang="en-US" sz="1400" dirty="0">
                <a:latin typeface="American Typewriter" panose="02090604020004020304" pitchFamily="18" charset="77"/>
                <a:cs typeface="Arial"/>
              </a:rPr>
              <a:t>’ and NOT </a:t>
            </a:r>
            <a:r>
              <a:rPr lang="en-US" sz="1400" dirty="0" err="1">
                <a:latin typeface="American Typewriter" panose="02090604020004020304" pitchFamily="18" charset="77"/>
                <a:cs typeface="Arial"/>
              </a:rPr>
              <a:t>CurrentApprover</a:t>
            </a:r>
            <a:r>
              <a:rPr lang="en-US" sz="1400" dirty="0">
                <a:latin typeface="American Typewriter" panose="02090604020004020304" pitchFamily="18" charset="77"/>
                <a:cs typeface="Arial"/>
              </a:rPr>
              <a:t> = ‘’</a:t>
            </a:r>
          </a:p>
        </p:txBody>
      </p:sp>
    </p:spTree>
    <p:extLst>
      <p:ext uri="{BB962C8B-B14F-4D97-AF65-F5344CB8AC3E}">
        <p14:creationId xmlns:p14="http://schemas.microsoft.com/office/powerpoint/2010/main" val="406865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4000"/>
                            </p:stCondLst>
                            <p:childTnLst>
                              <p:par>
                                <p:cTn id="17" presetID="10" presetClass="entr" presetSubtype="0" fill="hold"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5000"/>
                            </p:stCondLst>
                            <p:childTnLst>
                              <p:par>
                                <p:cTn id="21" presetID="10" presetClass="entr" presetSubtype="0" fill="hold" nodeType="after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childTnLst>
                          </p:cTn>
                        </p:par>
                        <p:par>
                          <p:cTn id="24" fill="hold">
                            <p:stCondLst>
                              <p:cond delay="6500"/>
                            </p:stCondLst>
                            <p:childTnLst>
                              <p:par>
                                <p:cTn id="25" presetID="10" presetClass="entr" presetSubtype="0" fill="hold" grpId="0" nodeType="afterEffect">
                                  <p:stCondLst>
                                    <p:cond delay="5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68175D-5E67-2049-BE34-D19996AEF4C1}"/>
              </a:ext>
            </a:extLst>
          </p:cNvPr>
          <p:cNvPicPr>
            <a:picLocks noChangeAspect="1"/>
          </p:cNvPicPr>
          <p:nvPr/>
        </p:nvPicPr>
        <p:blipFill>
          <a:blip r:embed="rId3"/>
          <a:stretch>
            <a:fillRect/>
          </a:stretch>
        </p:blipFill>
        <p:spPr>
          <a:xfrm>
            <a:off x="4204970" y="2256385"/>
            <a:ext cx="869503" cy="914305"/>
          </a:xfrm>
          <a:prstGeom prst="rect">
            <a:avLst/>
          </a:prstGeom>
        </p:spPr>
      </p:pic>
      <p:pic>
        <p:nvPicPr>
          <p:cNvPr id="15" name="Picture 14">
            <a:extLst>
              <a:ext uri="{FF2B5EF4-FFF2-40B4-BE49-F238E27FC236}">
                <a16:creationId xmlns:a16="http://schemas.microsoft.com/office/drawing/2014/main" id="{798B9CD6-A719-704A-A0EB-770E26FC6DB6}"/>
              </a:ext>
            </a:extLst>
          </p:cNvPr>
          <p:cNvPicPr>
            <a:picLocks noChangeAspect="1"/>
          </p:cNvPicPr>
          <p:nvPr/>
        </p:nvPicPr>
        <p:blipFill>
          <a:blip r:embed="rId4"/>
          <a:stretch>
            <a:fillRect/>
          </a:stretch>
        </p:blipFill>
        <p:spPr>
          <a:xfrm>
            <a:off x="4064992" y="1959165"/>
            <a:ext cx="1268044" cy="1270460"/>
          </a:xfrm>
          <a:prstGeom prst="rect">
            <a:avLst/>
          </a:prstGeom>
        </p:spPr>
      </p:pic>
      <p:pic>
        <p:nvPicPr>
          <p:cNvPr id="11" name="Picture 10">
            <a:extLst>
              <a:ext uri="{FF2B5EF4-FFF2-40B4-BE49-F238E27FC236}">
                <a16:creationId xmlns:a16="http://schemas.microsoft.com/office/drawing/2014/main" id="{C115E2E2-BD8B-7941-BF6C-E88206754977}"/>
              </a:ext>
            </a:extLst>
          </p:cNvPr>
          <p:cNvPicPr>
            <a:picLocks noChangeAspect="1"/>
          </p:cNvPicPr>
          <p:nvPr/>
        </p:nvPicPr>
        <p:blipFill>
          <a:blip r:embed="rId5"/>
          <a:stretch>
            <a:fillRect/>
          </a:stretch>
        </p:blipFill>
        <p:spPr>
          <a:xfrm>
            <a:off x="3943102" y="2111965"/>
            <a:ext cx="1470759" cy="919570"/>
          </a:xfrm>
          <a:prstGeom prst="rect">
            <a:avLst/>
          </a:prstGeom>
        </p:spPr>
      </p:pic>
      <p:sp>
        <p:nvSpPr>
          <p:cNvPr id="2" name="Title 1"/>
          <p:cNvSpPr>
            <a:spLocks noGrp="1"/>
          </p:cNvSpPr>
          <p:nvPr>
            <p:ph type="title"/>
          </p:nvPr>
        </p:nvSpPr>
        <p:spPr>
          <a:xfrm>
            <a:off x="228600" y="411480"/>
            <a:ext cx="3670540" cy="640080"/>
          </a:xfrm>
        </p:spPr>
        <p:txBody>
          <a:bodyPr/>
          <a:lstStyle/>
          <a:p>
            <a:r>
              <a:rPr lang="en-US" b="1" dirty="0">
                <a:latin typeface="IBM Plex Sans Condensed" panose="020B0506050203000203" pitchFamily="34" charset="77"/>
              </a:rPr>
              <a:t>Start to finish: 2-5 minutes</a:t>
            </a: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pic>
        <p:nvPicPr>
          <p:cNvPr id="3" name="Picture 2">
            <a:extLst>
              <a:ext uri="{FF2B5EF4-FFF2-40B4-BE49-F238E27FC236}">
                <a16:creationId xmlns:a16="http://schemas.microsoft.com/office/drawing/2014/main" id="{7D3AFC3B-3825-6E49-B001-34A0599DBE1D}"/>
              </a:ext>
            </a:extLst>
          </p:cNvPr>
          <p:cNvPicPr>
            <a:picLocks noChangeAspect="1"/>
          </p:cNvPicPr>
          <p:nvPr/>
        </p:nvPicPr>
        <p:blipFill>
          <a:blip r:embed="rId6"/>
          <a:stretch>
            <a:fillRect/>
          </a:stretch>
        </p:blipFill>
        <p:spPr>
          <a:xfrm>
            <a:off x="1892301" y="1736829"/>
            <a:ext cx="5857103" cy="2288286"/>
          </a:xfrm>
          <a:prstGeom prst="rect">
            <a:avLst/>
          </a:prstGeom>
        </p:spPr>
      </p:pic>
    </p:spTree>
    <p:extLst>
      <p:ext uri="{BB962C8B-B14F-4D97-AF65-F5344CB8AC3E}">
        <p14:creationId xmlns:p14="http://schemas.microsoft.com/office/powerpoint/2010/main" val="893647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3670540" cy="640080"/>
          </a:xfrm>
        </p:spPr>
        <p:txBody>
          <a:bodyPr/>
          <a:lstStyle/>
          <a:p>
            <a:r>
              <a:rPr lang="en-US" b="1" dirty="0">
                <a:latin typeface="IBM Plex Sans Condensed" panose="020B0506050203000203" pitchFamily="34" charset="77"/>
              </a:rPr>
              <a:t>The Node-RED </a:t>
            </a:r>
            <a:r>
              <a:rPr lang="en-US" b="1" dirty="0" err="1">
                <a:latin typeface="IBM Plex Sans Condensed" panose="020B0506050203000203" pitchFamily="34" charset="77"/>
              </a:rPr>
              <a:t>msg</a:t>
            </a:r>
            <a:r>
              <a:rPr lang="en-US" b="1" dirty="0">
                <a:latin typeface="IBM Plex Sans Condensed" panose="020B0506050203000203" pitchFamily="34" charset="77"/>
              </a:rPr>
              <a:t> object</a:t>
            </a:r>
          </a:p>
        </p:txBody>
      </p:sp>
      <p:sp>
        <p:nvSpPr>
          <p:cNvPr id="7" name="Footer Placeholder 6"/>
          <p:cNvSpPr>
            <a:spLocks noGrp="1"/>
          </p:cNvSpPr>
          <p:nvPr>
            <p:ph type="ftr" sz="quarter" idx="11"/>
          </p:nvPr>
        </p:nvSpPr>
        <p:spPr>
          <a:xfrm>
            <a:off x="228600" y="4860947"/>
            <a:ext cx="6400800" cy="137160"/>
          </a:xfrm>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Node-RED with Domino</a:t>
            </a:r>
          </a:p>
        </p:txBody>
      </p:sp>
      <p:sp>
        <p:nvSpPr>
          <p:cNvPr id="6" name="Text Placeholder 5"/>
          <p:cNvSpPr>
            <a:spLocks noGrp="1"/>
          </p:cNvSpPr>
          <p:nvPr>
            <p:ph type="body" sz="quarter" idx="14"/>
          </p:nvPr>
        </p:nvSpPr>
        <p:spPr>
          <a:xfrm>
            <a:off x="259422" y="1228524"/>
            <a:ext cx="3033145" cy="3475254"/>
          </a:xfrm>
        </p:spPr>
        <p:txBody>
          <a:bodyPr/>
          <a:lstStyle/>
          <a:p>
            <a:r>
              <a:rPr lang="en-US" dirty="0"/>
              <a:t>The </a:t>
            </a:r>
            <a:r>
              <a:rPr lang="en-US" b="1" dirty="0" err="1"/>
              <a:t>msg</a:t>
            </a:r>
            <a:r>
              <a:rPr lang="en-US" dirty="0"/>
              <a:t> object is what is moves data between nodes in the Node-RED workflow process.</a:t>
            </a:r>
          </a:p>
          <a:p>
            <a:r>
              <a:rPr lang="en-US" dirty="0"/>
              <a:t>It is simply a JSON object.</a:t>
            </a:r>
          </a:p>
          <a:p>
            <a:r>
              <a:rPr lang="en-US" dirty="0"/>
              <a:t>Most of what is used by Node-RED is </a:t>
            </a:r>
            <a:r>
              <a:rPr lang="en-US" b="1" dirty="0" err="1"/>
              <a:t>msg.payload</a:t>
            </a:r>
            <a:r>
              <a:rPr lang="en-US" dirty="0"/>
              <a:t>, but you can add any additional elements to </a:t>
            </a:r>
            <a:r>
              <a:rPr lang="en-US" b="1" dirty="0"/>
              <a:t>payload</a:t>
            </a:r>
            <a:r>
              <a:rPr lang="en-US" dirty="0"/>
              <a:t> or any other part of </a:t>
            </a:r>
            <a:r>
              <a:rPr lang="en-US" b="1" dirty="0"/>
              <a:t>msg</a:t>
            </a:r>
            <a:r>
              <a:rPr lang="en-US" dirty="0"/>
              <a:t>.</a:t>
            </a:r>
          </a:p>
          <a:p>
            <a:endParaRPr lang="en-US" dirty="0"/>
          </a:p>
          <a:p>
            <a:endParaRPr lang="en-US" dirty="0"/>
          </a:p>
        </p:txBody>
      </p:sp>
      <p:pic>
        <p:nvPicPr>
          <p:cNvPr id="4" name="Picture 3">
            <a:extLst>
              <a:ext uri="{FF2B5EF4-FFF2-40B4-BE49-F238E27FC236}">
                <a16:creationId xmlns:a16="http://schemas.microsoft.com/office/drawing/2014/main" id="{9CC6C5FD-D2DA-ED4D-BE94-C08C0427C128}"/>
              </a:ext>
            </a:extLst>
          </p:cNvPr>
          <p:cNvPicPr>
            <a:picLocks noChangeAspect="1"/>
          </p:cNvPicPr>
          <p:nvPr/>
        </p:nvPicPr>
        <p:blipFill>
          <a:blip r:embed="rId3"/>
          <a:stretch>
            <a:fillRect/>
          </a:stretch>
        </p:blipFill>
        <p:spPr>
          <a:xfrm>
            <a:off x="3761295" y="1208729"/>
            <a:ext cx="4918042" cy="2891882"/>
          </a:xfrm>
          <a:prstGeom prst="rect">
            <a:avLst/>
          </a:prstGeom>
        </p:spPr>
      </p:pic>
      <p:pic>
        <p:nvPicPr>
          <p:cNvPr id="8" name="Picture 7">
            <a:extLst>
              <a:ext uri="{FF2B5EF4-FFF2-40B4-BE49-F238E27FC236}">
                <a16:creationId xmlns:a16="http://schemas.microsoft.com/office/drawing/2014/main" id="{33E9A32D-5160-114C-B3C1-C04C6F8378CE}"/>
              </a:ext>
            </a:extLst>
          </p:cNvPr>
          <p:cNvPicPr>
            <a:picLocks noChangeAspect="1"/>
          </p:cNvPicPr>
          <p:nvPr/>
        </p:nvPicPr>
        <p:blipFill>
          <a:blip r:embed="rId4"/>
          <a:stretch>
            <a:fillRect/>
          </a:stretch>
        </p:blipFill>
        <p:spPr>
          <a:xfrm>
            <a:off x="2769183" y="840190"/>
            <a:ext cx="3670540" cy="3859671"/>
          </a:xfrm>
          <a:prstGeom prst="rect">
            <a:avLst/>
          </a:prstGeom>
        </p:spPr>
      </p:pic>
      <p:sp>
        <p:nvSpPr>
          <p:cNvPr id="9" name="Oval 8">
            <a:extLst>
              <a:ext uri="{FF2B5EF4-FFF2-40B4-BE49-F238E27FC236}">
                <a16:creationId xmlns:a16="http://schemas.microsoft.com/office/drawing/2014/main" id="{E99E132A-D50B-3141-8977-FD93D0600FD9}"/>
              </a:ext>
            </a:extLst>
          </p:cNvPr>
          <p:cNvSpPr/>
          <p:nvPr/>
        </p:nvSpPr>
        <p:spPr>
          <a:xfrm>
            <a:off x="2929754" y="2654670"/>
            <a:ext cx="2498103" cy="922399"/>
          </a:xfrm>
          <a:prstGeom prst="ellipse">
            <a:avLst/>
          </a:prstGeom>
          <a:ln w="34925">
            <a:solidFill>
              <a:schemeClr val="accent6"/>
            </a:solidFill>
          </a:ln>
          <a:effectLst>
            <a:outerShdw blurRad="50800" dist="50800" dir="5400000" algn="ctr" rotWithShape="0">
              <a:srgbClr val="000000">
                <a:alpha val="33000"/>
              </a:srgbClr>
            </a:outerShdw>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1805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1168"/>
            <a:ext cx="5048794" cy="4493752"/>
          </a:xfrm>
        </p:spPr>
        <p:txBody>
          <a:bodyPr/>
          <a:lstStyle/>
          <a:p>
            <a:r>
              <a:rPr lang="en-US" b="1" dirty="0">
                <a:latin typeface="IBM Plex Sans Condensed" panose="020B0506050203000203" pitchFamily="34" charset="77"/>
              </a:rPr>
              <a:t>Part 1: </a:t>
            </a:r>
            <a:r>
              <a:rPr lang="en-US" dirty="0"/>
              <a:t>What exactly </a:t>
            </a:r>
            <a:r>
              <a:rPr lang="en-US" u="sng" dirty="0"/>
              <a:t>is</a:t>
            </a:r>
            <a:r>
              <a:rPr lang="en-US" dirty="0"/>
              <a:t> Node-RED</a:t>
            </a:r>
            <a:br>
              <a:rPr lang="en-US" dirty="0">
                <a:solidFill>
                  <a:schemeClr val="tx1"/>
                </a:solidFill>
              </a:rPr>
            </a:br>
            <a:r>
              <a:rPr lang="en-US" b="1" dirty="0">
                <a:solidFill>
                  <a:schemeClr val="tx1"/>
                </a:solidFill>
                <a:latin typeface="IBM Plex Sans Condensed" panose="020B0506050203000203" pitchFamily="34" charset="77"/>
              </a:rPr>
              <a:t>and why should you care?</a:t>
            </a:r>
          </a:p>
        </p:txBody>
      </p:sp>
      <p:sp>
        <p:nvSpPr>
          <p:cNvPr id="6" name="Footer Placeholder 4">
            <a:extLst>
              <a:ext uri="{FF2B5EF4-FFF2-40B4-BE49-F238E27FC236}">
                <a16:creationId xmlns:a16="http://schemas.microsoft.com/office/drawing/2014/main" id="{8EE265E3-5CE1-AA4D-B16B-C6FA41C040BB}"/>
              </a:ext>
            </a:extLst>
          </p:cNvPr>
          <p:cNvSpPr>
            <a:spLocks noGrp="1"/>
          </p:cNvSpPr>
          <p:nvPr>
            <p:ph type="ftr" sz="quarter" idx="10"/>
          </p:nvPr>
        </p:nvSpPr>
        <p:spPr>
          <a:xfrm>
            <a:off x="228600" y="4826480"/>
            <a:ext cx="6400800" cy="137160"/>
          </a:xfrm>
        </p:spPr>
        <p:txBody>
          <a:bodyPr/>
          <a:lstStyle/>
          <a:p>
            <a:r>
              <a:rPr lang="en-US" dirty="0">
                <a:solidFill>
                  <a:schemeClr val="bg2">
                    <a:alpha val="51000"/>
                  </a:schemeClr>
                </a:solidFill>
              </a:rPr>
              <a:t>Think 2019 / Session 7604 / February 12-15, 2019 / © 2019 IBM Corporation</a:t>
            </a:r>
          </a:p>
        </p:txBody>
      </p:sp>
    </p:spTree>
    <p:extLst>
      <p:ext uri="{BB962C8B-B14F-4D97-AF65-F5344CB8AC3E}">
        <p14:creationId xmlns:p14="http://schemas.microsoft.com/office/powerpoint/2010/main" val="156378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52F7B9-681A-9046-8A83-FA96D8A81FA2}"/>
              </a:ext>
            </a:extLst>
          </p:cNvPr>
          <p:cNvSpPr txBox="1"/>
          <p:nvPr/>
        </p:nvSpPr>
        <p:spPr>
          <a:xfrm rot="19953110">
            <a:off x="-159939" y="590121"/>
            <a:ext cx="10163360" cy="3770263"/>
          </a:xfrm>
          <a:prstGeom prst="rect">
            <a:avLst/>
          </a:prstGeom>
          <a:noFill/>
        </p:spPr>
        <p:txBody>
          <a:bodyPr wrap="none" rtlCol="0">
            <a:spAutoFit/>
          </a:bodyPr>
          <a:lstStyle/>
          <a:p>
            <a:r>
              <a:rPr lang="en-US" sz="23900" b="1" dirty="0">
                <a:latin typeface="IBM Plex Sans Condensed" panose="020B0506050203000203" pitchFamily="34" charset="77"/>
              </a:rPr>
              <a:t>Domino</a:t>
            </a:r>
          </a:p>
        </p:txBody>
      </p:sp>
      <p:sp>
        <p:nvSpPr>
          <p:cNvPr id="2" name="Title 1"/>
          <p:cNvSpPr>
            <a:spLocks noGrp="1"/>
          </p:cNvSpPr>
          <p:nvPr>
            <p:ph type="title"/>
          </p:nvPr>
        </p:nvSpPr>
        <p:spPr>
          <a:xfrm>
            <a:off x="571582" y="982461"/>
            <a:ext cx="8000835" cy="3105509"/>
          </a:xfrm>
        </p:spPr>
        <p:txBody>
          <a:bodyPr/>
          <a:lstStyle/>
          <a:p>
            <a:pPr>
              <a:lnSpc>
                <a:spcPct val="100000"/>
              </a:lnSpc>
              <a:spcAft>
                <a:spcPts val="2400"/>
              </a:spcAft>
            </a:pPr>
            <a:r>
              <a:rPr lang="en-US" sz="6600" dirty="0">
                <a:latin typeface="IBM Plex Sans Condensed" panose="020B0506050203000203" pitchFamily="34" charset="77"/>
              </a:rPr>
              <a:t>“</a:t>
            </a:r>
            <a:r>
              <a:rPr lang="en-US" sz="7200" dirty="0">
                <a:latin typeface="IBM Plex Sans Condensed" panose="020B0506050203000203" pitchFamily="34" charset="77"/>
              </a:rPr>
              <a:t>Why does getting data from </a:t>
            </a:r>
            <a:br>
              <a:rPr lang="en-US" sz="7200" dirty="0">
                <a:latin typeface="IBM Plex Sans Condensed" panose="020B0506050203000203" pitchFamily="34" charset="77"/>
              </a:rPr>
            </a:br>
            <a:r>
              <a:rPr lang="en-US" sz="7200" dirty="0">
                <a:latin typeface="IBM Plex Sans Condensed" panose="020B0506050203000203" pitchFamily="34" charset="77"/>
              </a:rPr>
              <a:t> have to be </a:t>
            </a:r>
            <a:r>
              <a:rPr lang="en-US" sz="6600" dirty="0">
                <a:latin typeface="IBM Plex Sans Condensed" panose="020B0506050203000203" pitchFamily="34" charset="77"/>
              </a:rPr>
              <a:t>so hard?” </a:t>
            </a:r>
            <a:endParaRPr lang="en-US" sz="3200" dirty="0">
              <a:latin typeface="IBM Plex Sans Condensed" panose="020B0506050203000203" pitchFamily="34" charset="77"/>
            </a:endParaRPr>
          </a:p>
        </p:txBody>
      </p:sp>
      <p:sp>
        <p:nvSpPr>
          <p:cNvPr id="3" name="Footer Placeholder 2"/>
          <p:cNvSpPr>
            <a:spLocks noGrp="1"/>
          </p:cNvSpPr>
          <p:nvPr>
            <p:ph type="ftr" sz="quarter" idx="11"/>
          </p:nvPr>
        </p:nvSpPr>
        <p:spPr>
          <a:xfrm>
            <a:off x="228600" y="4547913"/>
            <a:ext cx="1841127" cy="523220"/>
          </a:xfrm>
        </p:spPr>
        <p:txBody>
          <a:bodyPr/>
          <a:lstStyle/>
          <a:p>
            <a:r>
              <a:rPr lang="en-US" dirty="0">
                <a:solidFill>
                  <a:schemeClr val="bg2">
                    <a:alpha val="34000"/>
                  </a:schemeClr>
                </a:solidFill>
              </a:rPr>
              <a:t>Think 2019 </a:t>
            </a:r>
          </a:p>
          <a:p>
            <a:r>
              <a:rPr lang="en-US" dirty="0">
                <a:solidFill>
                  <a:schemeClr val="bg2">
                    <a:alpha val="34000"/>
                  </a:schemeClr>
                </a:solidFill>
              </a:rPr>
              <a:t>Session 7604</a:t>
            </a:r>
          </a:p>
          <a:p>
            <a:r>
              <a:rPr lang="en-US" dirty="0">
                <a:solidFill>
                  <a:schemeClr val="bg2">
                    <a:alpha val="34000"/>
                  </a:schemeClr>
                </a:solidFill>
              </a:rPr>
              <a:t>February 12-15, 2019</a:t>
            </a:r>
          </a:p>
          <a:p>
            <a:r>
              <a:rPr lang="en-US" dirty="0">
                <a:solidFill>
                  <a:schemeClr val="bg2">
                    <a:alpha val="34000"/>
                  </a:schemeClr>
                </a:solidFill>
              </a:rPr>
              <a:t>© 2019 IBM Corporation</a:t>
            </a:r>
          </a:p>
        </p:txBody>
      </p:sp>
      <p:sp>
        <p:nvSpPr>
          <p:cNvPr id="4" name="TextBox 3">
            <a:extLst>
              <a:ext uri="{FF2B5EF4-FFF2-40B4-BE49-F238E27FC236}">
                <a16:creationId xmlns:a16="http://schemas.microsoft.com/office/drawing/2014/main" id="{91D0E220-0B79-964B-8FC1-2CA106644BB5}"/>
              </a:ext>
            </a:extLst>
          </p:cNvPr>
          <p:cNvSpPr txBox="1"/>
          <p:nvPr/>
        </p:nvSpPr>
        <p:spPr>
          <a:xfrm>
            <a:off x="228600" y="324325"/>
            <a:ext cx="4368504" cy="523220"/>
          </a:xfrm>
          <a:prstGeom prst="rect">
            <a:avLst/>
          </a:prstGeom>
          <a:noFill/>
        </p:spPr>
        <p:txBody>
          <a:bodyPr wrap="none" rtlCol="0">
            <a:spAutoFit/>
          </a:bodyPr>
          <a:lstStyle/>
          <a:p>
            <a:r>
              <a:rPr lang="en-US" sz="2800" dirty="0">
                <a:solidFill>
                  <a:schemeClr val="bg2">
                    <a:alpha val="73000"/>
                  </a:schemeClr>
                </a:solidFill>
              </a:rPr>
              <a:t>If you’ve ever wondered…</a:t>
            </a:r>
          </a:p>
        </p:txBody>
      </p:sp>
      <p:sp>
        <p:nvSpPr>
          <p:cNvPr id="5" name="TextBox 4">
            <a:extLst>
              <a:ext uri="{FF2B5EF4-FFF2-40B4-BE49-F238E27FC236}">
                <a16:creationId xmlns:a16="http://schemas.microsoft.com/office/drawing/2014/main" id="{AB2B0F23-4173-6C48-9067-AC3264E7A1F0}"/>
              </a:ext>
            </a:extLst>
          </p:cNvPr>
          <p:cNvSpPr txBox="1"/>
          <p:nvPr/>
        </p:nvSpPr>
        <p:spPr>
          <a:xfrm>
            <a:off x="3508584" y="4322945"/>
            <a:ext cx="5277407" cy="523220"/>
          </a:xfrm>
          <a:prstGeom prst="rect">
            <a:avLst/>
          </a:prstGeom>
          <a:noFill/>
        </p:spPr>
        <p:txBody>
          <a:bodyPr wrap="none" rtlCol="0">
            <a:spAutoFit/>
          </a:bodyPr>
          <a:lstStyle/>
          <a:p>
            <a:r>
              <a:rPr lang="en-US" sz="2800" dirty="0">
                <a:solidFill>
                  <a:schemeClr val="bg2">
                    <a:alpha val="73000"/>
                  </a:schemeClr>
                </a:solidFill>
              </a:rPr>
              <a:t>…you’re going to like Node-RED</a:t>
            </a:r>
          </a:p>
        </p:txBody>
      </p:sp>
    </p:spTree>
    <p:extLst>
      <p:ext uri="{BB962C8B-B14F-4D97-AF65-F5344CB8AC3E}">
        <p14:creationId xmlns:p14="http://schemas.microsoft.com/office/powerpoint/2010/main" val="348164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3670540" cy="640080"/>
          </a:xfrm>
        </p:spPr>
        <p:txBody>
          <a:bodyPr/>
          <a:lstStyle/>
          <a:p>
            <a:r>
              <a:rPr lang="en-US" b="1" dirty="0">
                <a:latin typeface="IBM Plex Sans Condensed" panose="020B0506050203000203" pitchFamily="34" charset="77"/>
              </a:rPr>
              <a:t>Node-RED is a flow-based programming tool</a:t>
            </a:r>
          </a:p>
        </p:txBody>
      </p:sp>
      <p:sp>
        <p:nvSpPr>
          <p:cNvPr id="7" name="Footer Placeholder 6"/>
          <p:cNvSpPr>
            <a:spLocks noGrp="1"/>
          </p:cNvSpPr>
          <p:nvPr>
            <p:ph type="ftr" sz="quarter" idx="11"/>
          </p:nvPr>
        </p:nvSpPr>
        <p:spPr/>
        <p:txBody>
          <a:bodyPr/>
          <a:lstStyle/>
          <a:p>
            <a:r>
              <a:rPr lang="en-US" dirty="0">
                <a:solidFill>
                  <a:srgbClr val="8C8888"/>
                </a:solidFill>
              </a:rPr>
              <a:t>Think 2019 / Session 7604 / February 12-15, 2019 / © 2019 IBM Corporation</a:t>
            </a:r>
          </a:p>
        </p:txBody>
      </p:sp>
      <p:sp>
        <p:nvSpPr>
          <p:cNvPr id="5" name="Text Placeholder 4"/>
          <p:cNvSpPr>
            <a:spLocks noGrp="1"/>
          </p:cNvSpPr>
          <p:nvPr>
            <p:ph type="body" sz="quarter" idx="13"/>
          </p:nvPr>
        </p:nvSpPr>
        <p:spPr/>
        <p:txBody>
          <a:bodyPr/>
          <a:lstStyle/>
          <a:p>
            <a:r>
              <a:rPr lang="en-US" dirty="0">
                <a:solidFill>
                  <a:schemeClr val="bg2">
                    <a:lumMod val="50000"/>
                  </a:schemeClr>
                </a:solidFill>
              </a:rPr>
              <a:t>What exactly </a:t>
            </a:r>
            <a:r>
              <a:rPr lang="en-US" u="sng" dirty="0">
                <a:solidFill>
                  <a:schemeClr val="bg2">
                    <a:lumMod val="50000"/>
                  </a:schemeClr>
                </a:solidFill>
              </a:rPr>
              <a:t>is</a:t>
            </a:r>
            <a:r>
              <a:rPr lang="en-US" dirty="0">
                <a:solidFill>
                  <a:schemeClr val="bg2">
                    <a:lumMod val="50000"/>
                  </a:schemeClr>
                </a:solidFill>
              </a:rPr>
              <a:t> Node-RED?</a:t>
            </a:r>
          </a:p>
        </p:txBody>
      </p:sp>
      <p:sp>
        <p:nvSpPr>
          <p:cNvPr id="6" name="Text Placeholder 5"/>
          <p:cNvSpPr>
            <a:spLocks noGrp="1"/>
          </p:cNvSpPr>
          <p:nvPr>
            <p:ph type="body" sz="quarter" idx="14"/>
          </p:nvPr>
        </p:nvSpPr>
        <p:spPr>
          <a:xfrm>
            <a:off x="228600" y="1207871"/>
            <a:ext cx="3507255" cy="3475254"/>
          </a:xfrm>
        </p:spPr>
        <p:txBody>
          <a:bodyPr/>
          <a:lstStyle/>
          <a:p>
            <a:pPr marL="174625" indent="-174625">
              <a:buFont typeface="Arial" panose="020B0604020202020204" pitchFamily="34" charset="0"/>
              <a:buChar char="•"/>
            </a:pPr>
            <a:r>
              <a:rPr lang="en-US" dirty="0"/>
              <a:t>Open source visual editor</a:t>
            </a:r>
          </a:p>
          <a:p>
            <a:pPr marL="174625" indent="-174625">
              <a:buFont typeface="Arial" panose="020B0604020202020204" pitchFamily="34" charset="0"/>
              <a:buChar char="•"/>
            </a:pPr>
            <a:r>
              <a:rPr lang="en-US" dirty="0"/>
              <a:t>Allows programmers of all skill levels to quickly connect systems of all kinds</a:t>
            </a:r>
          </a:p>
          <a:p>
            <a:pPr marL="174625" indent="-174625">
              <a:buFont typeface="Arial" panose="020B0604020202020204" pitchFamily="34" charset="0"/>
              <a:buChar char="•"/>
            </a:pPr>
            <a:r>
              <a:rPr lang="en-US" dirty="0"/>
              <a:t>Originally built by IBM for </a:t>
            </a:r>
            <a:br>
              <a:rPr lang="en-US" dirty="0"/>
            </a:br>
            <a:r>
              <a:rPr lang="en-US" dirty="0"/>
              <a:t>managing IoT devices</a:t>
            </a:r>
          </a:p>
          <a:p>
            <a:pPr marL="174625" indent="-174625">
              <a:buFont typeface="Arial" panose="020B0604020202020204" pitchFamily="34" charset="0"/>
              <a:buChar char="•"/>
            </a:pPr>
            <a:r>
              <a:rPr lang="en-US" dirty="0"/>
              <a:t>Built on </a:t>
            </a:r>
            <a:r>
              <a:rPr lang="en-US" dirty="0" err="1"/>
              <a:t>Node.JS</a:t>
            </a:r>
            <a:endParaRPr lang="en-US" dirty="0"/>
          </a:p>
          <a:p>
            <a:pPr marL="174625" indent="-174625">
              <a:buFont typeface="Arial" panose="020B0604020202020204" pitchFamily="34" charset="0"/>
              <a:buChar char="•"/>
            </a:pPr>
            <a:r>
              <a:rPr lang="en-US" dirty="0"/>
              <a:t>Runs in your browser</a:t>
            </a:r>
          </a:p>
          <a:p>
            <a:pPr marL="174625" indent="-174625">
              <a:buFont typeface="Arial" panose="020B0604020202020204" pitchFamily="34" charset="0"/>
              <a:buChar char="•"/>
            </a:pPr>
            <a:r>
              <a:rPr lang="en-US" dirty="0"/>
              <a:t>Generates JavaScript functions</a:t>
            </a:r>
          </a:p>
          <a:p>
            <a:endParaRPr lang="en-US" dirty="0"/>
          </a:p>
        </p:txBody>
      </p:sp>
      <p:sp>
        <p:nvSpPr>
          <p:cNvPr id="4" name="Picture Placeholder 3">
            <a:extLst>
              <a:ext uri="{FF2B5EF4-FFF2-40B4-BE49-F238E27FC236}">
                <a16:creationId xmlns:a16="http://schemas.microsoft.com/office/drawing/2014/main" id="{7D2E2D1C-CA71-AB45-B6A6-04981EF7E1B7}"/>
              </a:ext>
            </a:extLst>
          </p:cNvPr>
          <p:cNvSpPr>
            <a:spLocks noGrp="1"/>
          </p:cNvSpPr>
          <p:nvPr>
            <p:ph type="pic" sz="quarter" idx="15"/>
          </p:nvPr>
        </p:nvSpPr>
        <p:spPr/>
      </p:sp>
      <p:pic>
        <p:nvPicPr>
          <p:cNvPr id="8" name="Picture 7">
            <a:extLst>
              <a:ext uri="{FF2B5EF4-FFF2-40B4-BE49-F238E27FC236}">
                <a16:creationId xmlns:a16="http://schemas.microsoft.com/office/drawing/2014/main" id="{B44D90FC-01B1-CE4F-8444-A7BA5C686B54}"/>
              </a:ext>
            </a:extLst>
          </p:cNvPr>
          <p:cNvPicPr>
            <a:picLocks noChangeAspect="1"/>
          </p:cNvPicPr>
          <p:nvPr/>
        </p:nvPicPr>
        <p:blipFill>
          <a:blip r:embed="rId3"/>
          <a:stretch>
            <a:fillRect/>
          </a:stretch>
        </p:blipFill>
        <p:spPr>
          <a:xfrm>
            <a:off x="3964455" y="411480"/>
            <a:ext cx="4950945" cy="4258689"/>
          </a:xfrm>
          <a:prstGeom prst="rect">
            <a:avLst/>
          </a:prstGeom>
        </p:spPr>
      </p:pic>
      <p:pic>
        <p:nvPicPr>
          <p:cNvPr id="3" name="Picture 2">
            <a:extLst>
              <a:ext uri="{FF2B5EF4-FFF2-40B4-BE49-F238E27FC236}">
                <a16:creationId xmlns:a16="http://schemas.microsoft.com/office/drawing/2014/main" id="{38513CFF-EDD9-8B4B-8745-71791F256A8D}"/>
              </a:ext>
            </a:extLst>
          </p:cNvPr>
          <p:cNvPicPr>
            <a:picLocks noChangeAspect="1"/>
          </p:cNvPicPr>
          <p:nvPr/>
        </p:nvPicPr>
        <p:blipFill>
          <a:blip r:embed="rId4"/>
          <a:stretch>
            <a:fillRect/>
          </a:stretch>
        </p:blipFill>
        <p:spPr>
          <a:xfrm>
            <a:off x="1723209" y="231620"/>
            <a:ext cx="6690487" cy="4732020"/>
          </a:xfrm>
          <a:prstGeom prst="rect">
            <a:avLst/>
          </a:prstGeom>
        </p:spPr>
      </p:pic>
    </p:spTree>
    <p:extLst>
      <p:ext uri="{BB962C8B-B14F-4D97-AF65-F5344CB8AC3E}">
        <p14:creationId xmlns:p14="http://schemas.microsoft.com/office/powerpoint/2010/main" val="179700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50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50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50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5757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4910" y="438047"/>
            <a:ext cx="8686800" cy="490962"/>
          </a:xfrm>
        </p:spPr>
        <p:txBody>
          <a:bodyPr/>
          <a:lstStyle/>
          <a:p>
            <a:pPr>
              <a:lnSpc>
                <a:spcPct val="80000"/>
              </a:lnSpc>
            </a:pPr>
            <a:r>
              <a:rPr lang="en-US" sz="2800" b="0" dirty="0">
                <a:solidFill>
                  <a:schemeClr val="bg2">
                    <a:alpha val="73000"/>
                  </a:schemeClr>
                </a:solidFill>
              </a:rPr>
              <a:t>Yeah, but… </a:t>
            </a:r>
            <a:endParaRPr lang="en-US" sz="2800" dirty="0">
              <a:solidFill>
                <a:schemeClr val="bg2">
                  <a:alpha val="73000"/>
                </a:schemeClr>
              </a:solidFill>
              <a:latin typeface="IBM Plex Sans Condensed" panose="020B0506050203000203" pitchFamily="34" charset="77"/>
            </a:endParaRPr>
          </a:p>
        </p:txBody>
      </p:sp>
      <p:sp>
        <p:nvSpPr>
          <p:cNvPr id="3" name="Footer Placeholder 2"/>
          <p:cNvSpPr>
            <a:spLocks noGrp="1"/>
          </p:cNvSpPr>
          <p:nvPr>
            <p:ph type="ftr" sz="quarter" idx="11"/>
          </p:nvPr>
        </p:nvSpPr>
        <p:spPr>
          <a:xfrm>
            <a:off x="2514600" y="4524522"/>
            <a:ext cx="6400800" cy="490962"/>
          </a:xfrm>
        </p:spPr>
        <p:txBody>
          <a:bodyPr/>
          <a:lstStyle/>
          <a:p>
            <a:pPr algn="r"/>
            <a:r>
              <a:rPr lang="en-US" dirty="0"/>
              <a:t>Think 2019</a:t>
            </a:r>
          </a:p>
          <a:p>
            <a:pPr algn="r"/>
            <a:r>
              <a:rPr lang="en-US" dirty="0"/>
              <a:t>Session 7604</a:t>
            </a:r>
          </a:p>
          <a:p>
            <a:pPr algn="r"/>
            <a:r>
              <a:rPr lang="en-US" dirty="0"/>
              <a:t>February 12-15, 2019 </a:t>
            </a:r>
          </a:p>
          <a:p>
            <a:pPr algn="r"/>
            <a:r>
              <a:rPr lang="en-US" dirty="0"/>
              <a:t>© 2019 IBM Corporation</a:t>
            </a:r>
          </a:p>
        </p:txBody>
      </p:sp>
      <p:sp>
        <p:nvSpPr>
          <p:cNvPr id="4" name="TextBox 3">
            <a:extLst>
              <a:ext uri="{FF2B5EF4-FFF2-40B4-BE49-F238E27FC236}">
                <a16:creationId xmlns:a16="http://schemas.microsoft.com/office/drawing/2014/main" id="{6CB31402-1606-4A41-83DE-F0263ECE4D0B}"/>
              </a:ext>
            </a:extLst>
          </p:cNvPr>
          <p:cNvSpPr txBox="1"/>
          <p:nvPr/>
        </p:nvSpPr>
        <p:spPr>
          <a:xfrm>
            <a:off x="-67336" y="-126554"/>
            <a:ext cx="6756978" cy="3754874"/>
          </a:xfrm>
          <a:prstGeom prst="rect">
            <a:avLst/>
          </a:prstGeom>
          <a:noFill/>
        </p:spPr>
        <p:txBody>
          <a:bodyPr wrap="none" rtlCol="0">
            <a:spAutoFit/>
          </a:bodyPr>
          <a:lstStyle/>
          <a:p>
            <a:r>
              <a:rPr lang="en-US" sz="23800" b="1" dirty="0">
                <a:latin typeface="IBM Plex Sans Condensed" panose="020B0506050203000203" pitchFamily="34" charset="77"/>
              </a:rPr>
              <a:t>what</a:t>
            </a:r>
          </a:p>
        </p:txBody>
      </p:sp>
      <p:sp>
        <p:nvSpPr>
          <p:cNvPr id="6" name="TextBox 5">
            <a:extLst>
              <a:ext uri="{FF2B5EF4-FFF2-40B4-BE49-F238E27FC236}">
                <a16:creationId xmlns:a16="http://schemas.microsoft.com/office/drawing/2014/main" id="{22F407ED-809C-3E47-BB4C-7AA59FF3D91F}"/>
              </a:ext>
            </a:extLst>
          </p:cNvPr>
          <p:cNvSpPr txBox="1"/>
          <p:nvPr/>
        </p:nvSpPr>
        <p:spPr>
          <a:xfrm>
            <a:off x="2580910" y="-922764"/>
            <a:ext cx="3982180" cy="6447919"/>
          </a:xfrm>
          <a:prstGeom prst="rect">
            <a:avLst/>
          </a:prstGeom>
          <a:noFill/>
        </p:spPr>
        <p:txBody>
          <a:bodyPr wrap="none" rtlCol="0">
            <a:spAutoFit/>
          </a:bodyPr>
          <a:lstStyle/>
          <a:p>
            <a:r>
              <a:rPr lang="en-US" sz="41300" b="1" u="sng" dirty="0">
                <a:solidFill>
                  <a:schemeClr val="bg2">
                    <a:alpha val="73000"/>
                  </a:schemeClr>
                </a:solidFill>
                <a:latin typeface="IBM Plex Sans Condensed" panose="020B0506050203000203" pitchFamily="34" charset="77"/>
              </a:rPr>
              <a:t>is</a:t>
            </a:r>
            <a:endParaRPr lang="en-US" sz="2000" dirty="0">
              <a:solidFill>
                <a:schemeClr val="bg2">
                  <a:alpha val="73000"/>
                </a:schemeClr>
              </a:solidFill>
            </a:endParaRPr>
          </a:p>
        </p:txBody>
      </p:sp>
      <p:sp>
        <p:nvSpPr>
          <p:cNvPr id="7" name="TextBox 6">
            <a:extLst>
              <a:ext uri="{FF2B5EF4-FFF2-40B4-BE49-F238E27FC236}">
                <a16:creationId xmlns:a16="http://schemas.microsoft.com/office/drawing/2014/main" id="{AF5AC781-0B57-874A-97F6-1B3843F6F684}"/>
              </a:ext>
            </a:extLst>
          </p:cNvPr>
          <p:cNvSpPr txBox="1"/>
          <p:nvPr/>
        </p:nvSpPr>
        <p:spPr>
          <a:xfrm>
            <a:off x="5641222" y="-1921379"/>
            <a:ext cx="4031873" cy="9325630"/>
          </a:xfrm>
          <a:prstGeom prst="rect">
            <a:avLst/>
          </a:prstGeom>
          <a:noFill/>
        </p:spPr>
        <p:txBody>
          <a:bodyPr wrap="none" rtlCol="0">
            <a:spAutoFit/>
          </a:bodyPr>
          <a:lstStyle/>
          <a:p>
            <a:r>
              <a:rPr lang="en-US" sz="60000" b="1" dirty="0">
                <a:solidFill>
                  <a:schemeClr val="bg2">
                    <a:alpha val="37000"/>
                  </a:schemeClr>
                </a:solidFill>
                <a:latin typeface="IBM Plex Sans" panose="020B0503050203000203" pitchFamily="34" charset="77"/>
              </a:rPr>
              <a:t>?</a:t>
            </a:r>
          </a:p>
        </p:txBody>
      </p:sp>
      <p:sp>
        <p:nvSpPr>
          <p:cNvPr id="5" name="TextBox 4">
            <a:extLst>
              <a:ext uri="{FF2B5EF4-FFF2-40B4-BE49-F238E27FC236}">
                <a16:creationId xmlns:a16="http://schemas.microsoft.com/office/drawing/2014/main" id="{A8406A4E-52B0-EE4C-8E2A-87B0B11C37F6}"/>
              </a:ext>
            </a:extLst>
          </p:cNvPr>
          <p:cNvSpPr txBox="1"/>
          <p:nvPr/>
        </p:nvSpPr>
        <p:spPr>
          <a:xfrm>
            <a:off x="5485246" y="1963557"/>
            <a:ext cx="1858201" cy="3770263"/>
          </a:xfrm>
          <a:prstGeom prst="rect">
            <a:avLst/>
          </a:prstGeom>
          <a:noFill/>
        </p:spPr>
        <p:txBody>
          <a:bodyPr wrap="none" rtlCol="0">
            <a:spAutoFit/>
          </a:bodyPr>
          <a:lstStyle/>
          <a:p>
            <a:r>
              <a:rPr lang="en-US" sz="23900" dirty="0">
                <a:solidFill>
                  <a:schemeClr val="tx1">
                    <a:alpha val="50000"/>
                  </a:schemeClr>
                </a:solidFill>
                <a:latin typeface="IBM Plex Sans Condensed" panose="020B0506050203000203" pitchFamily="34" charset="77"/>
              </a:rPr>
              <a:t>it</a:t>
            </a:r>
            <a:endParaRPr lang="en-US" sz="2400" dirty="0">
              <a:solidFill>
                <a:schemeClr val="tx1">
                  <a:alpha val="50000"/>
                </a:schemeClr>
              </a:solidFill>
              <a:latin typeface="IBM Plex Sans Condensed" panose="020B0506050203000203" pitchFamily="34" charset="77"/>
            </a:endParaRPr>
          </a:p>
        </p:txBody>
      </p:sp>
    </p:spTree>
    <p:extLst>
      <p:ext uri="{BB962C8B-B14F-4D97-AF65-F5344CB8AC3E}">
        <p14:creationId xmlns:p14="http://schemas.microsoft.com/office/powerpoint/2010/main" val="212060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dirty="0">
                <a:solidFill>
                  <a:schemeClr val="bg2">
                    <a:alpha val="51000"/>
                  </a:schemeClr>
                </a:solidFill>
              </a:rPr>
              <a:t>Think 2019 / Session 7604 / February 12-15, 2019 / © 2019 IBM Corporation</a:t>
            </a:r>
          </a:p>
        </p:txBody>
      </p:sp>
      <p:sp>
        <p:nvSpPr>
          <p:cNvPr id="4" name="Title 3"/>
          <p:cNvSpPr>
            <a:spLocks noGrp="1"/>
          </p:cNvSpPr>
          <p:nvPr>
            <p:ph type="title"/>
          </p:nvPr>
        </p:nvSpPr>
        <p:spPr/>
        <p:txBody>
          <a:bodyPr/>
          <a:lstStyle/>
          <a:p>
            <a:r>
              <a:rPr lang="en-US" dirty="0">
                <a:solidFill>
                  <a:schemeClr val="bg2"/>
                </a:solidFill>
              </a:rPr>
              <a:t>Demonstration</a:t>
            </a:r>
            <a:br>
              <a:rPr lang="en-US" dirty="0">
                <a:solidFill>
                  <a:schemeClr val="tx1"/>
                </a:solidFill>
              </a:rPr>
            </a:br>
            <a:r>
              <a:rPr lang="en-US" b="1" dirty="0">
                <a:solidFill>
                  <a:schemeClr val="tx1"/>
                </a:solidFill>
                <a:latin typeface="IBM Plex Sans Condensed" panose="020B0506050203000203" pitchFamily="34" charset="77"/>
              </a:rPr>
              <a:t>The basics of…</a:t>
            </a:r>
          </a:p>
        </p:txBody>
      </p:sp>
      <p:sp>
        <p:nvSpPr>
          <p:cNvPr id="6" name="TextBox 5">
            <a:extLst>
              <a:ext uri="{FF2B5EF4-FFF2-40B4-BE49-F238E27FC236}">
                <a16:creationId xmlns:a16="http://schemas.microsoft.com/office/drawing/2014/main" id="{973D3444-8B89-DE43-9A2B-5AC26C1AF594}"/>
              </a:ext>
            </a:extLst>
          </p:cNvPr>
          <p:cNvSpPr txBox="1"/>
          <p:nvPr/>
        </p:nvSpPr>
        <p:spPr>
          <a:xfrm>
            <a:off x="1203084" y="448580"/>
            <a:ext cx="8077852" cy="5386090"/>
          </a:xfrm>
          <a:prstGeom prst="rect">
            <a:avLst/>
          </a:prstGeom>
          <a:noFill/>
        </p:spPr>
        <p:txBody>
          <a:bodyPr wrap="none" rtlCol="0">
            <a:spAutoFit/>
          </a:bodyPr>
          <a:lstStyle/>
          <a:p>
            <a:r>
              <a:rPr lang="en-US" sz="34400" b="1" dirty="0">
                <a:solidFill>
                  <a:schemeClr val="bg2">
                    <a:alpha val="55000"/>
                  </a:schemeClr>
                </a:solidFill>
                <a:latin typeface="IBM Plex Sans Condensed" panose="020B0506050203000203" pitchFamily="34" charset="77"/>
              </a:rPr>
              <a:t>RED</a:t>
            </a:r>
          </a:p>
        </p:txBody>
      </p:sp>
      <p:sp>
        <p:nvSpPr>
          <p:cNvPr id="2" name="TextBox 1">
            <a:extLst>
              <a:ext uri="{FF2B5EF4-FFF2-40B4-BE49-F238E27FC236}">
                <a16:creationId xmlns:a16="http://schemas.microsoft.com/office/drawing/2014/main" id="{4719D96B-B7FA-2748-A34E-3AA419820227}"/>
              </a:ext>
            </a:extLst>
          </p:cNvPr>
          <p:cNvSpPr txBox="1"/>
          <p:nvPr/>
        </p:nvSpPr>
        <p:spPr>
          <a:xfrm>
            <a:off x="707619" y="561535"/>
            <a:ext cx="2709396" cy="2215991"/>
          </a:xfrm>
          <a:prstGeom prst="rect">
            <a:avLst/>
          </a:prstGeom>
          <a:noFill/>
        </p:spPr>
        <p:txBody>
          <a:bodyPr wrap="none" rtlCol="0">
            <a:spAutoFit/>
          </a:bodyPr>
          <a:lstStyle/>
          <a:p>
            <a:r>
              <a:rPr lang="en-US" sz="13800" dirty="0">
                <a:solidFill>
                  <a:schemeClr val="bg2">
                    <a:alpha val="87000"/>
                  </a:schemeClr>
                </a:solidFill>
                <a:latin typeface="Another" pitchFamily="2" charset="0"/>
              </a:rPr>
              <a:t>Node</a:t>
            </a:r>
            <a:endParaRPr lang="en-US" sz="16600" dirty="0">
              <a:solidFill>
                <a:schemeClr val="bg2">
                  <a:alpha val="87000"/>
                </a:schemeClr>
              </a:solidFill>
              <a:latin typeface="Another" pitchFamily="2" charset="0"/>
            </a:endParaRPr>
          </a:p>
        </p:txBody>
      </p:sp>
    </p:spTree>
    <p:extLst>
      <p:ext uri="{BB962C8B-B14F-4D97-AF65-F5344CB8AC3E}">
        <p14:creationId xmlns:p14="http://schemas.microsoft.com/office/powerpoint/2010/main" val="4067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2B0F23-4173-6C48-9067-AC3264E7A1F0}"/>
              </a:ext>
            </a:extLst>
          </p:cNvPr>
          <p:cNvSpPr txBox="1"/>
          <p:nvPr/>
        </p:nvSpPr>
        <p:spPr>
          <a:xfrm>
            <a:off x="5375092" y="-1220016"/>
            <a:ext cx="3390672" cy="7786747"/>
          </a:xfrm>
          <a:prstGeom prst="rect">
            <a:avLst/>
          </a:prstGeom>
          <a:noFill/>
        </p:spPr>
        <p:txBody>
          <a:bodyPr wrap="none" rtlCol="0">
            <a:spAutoFit/>
          </a:bodyPr>
          <a:lstStyle/>
          <a:p>
            <a:r>
              <a:rPr lang="en-US" sz="50000" b="1" dirty="0">
                <a:solidFill>
                  <a:schemeClr val="bg2">
                    <a:alpha val="73000"/>
                  </a:schemeClr>
                </a:solidFill>
                <a:latin typeface="IBM Plex Sans" panose="020B0503050203000203" pitchFamily="34" charset="77"/>
              </a:rPr>
              <a:t>?</a:t>
            </a:r>
          </a:p>
        </p:txBody>
      </p:sp>
      <p:sp>
        <p:nvSpPr>
          <p:cNvPr id="6" name="TextBox 5">
            <a:extLst>
              <a:ext uri="{FF2B5EF4-FFF2-40B4-BE49-F238E27FC236}">
                <a16:creationId xmlns:a16="http://schemas.microsoft.com/office/drawing/2014/main" id="{AD52F7B9-681A-9046-8A83-FA96D8A81FA2}"/>
              </a:ext>
            </a:extLst>
          </p:cNvPr>
          <p:cNvSpPr txBox="1"/>
          <p:nvPr/>
        </p:nvSpPr>
        <p:spPr>
          <a:xfrm>
            <a:off x="-413073" y="978795"/>
            <a:ext cx="10163360" cy="3770263"/>
          </a:xfrm>
          <a:prstGeom prst="rect">
            <a:avLst/>
          </a:prstGeom>
          <a:noFill/>
        </p:spPr>
        <p:txBody>
          <a:bodyPr wrap="none" rtlCol="0">
            <a:spAutoFit/>
          </a:bodyPr>
          <a:lstStyle/>
          <a:p>
            <a:r>
              <a:rPr lang="en-US" sz="23900" b="1" dirty="0">
                <a:latin typeface="IBM Plex Sans Condensed" panose="020B0506050203000203" pitchFamily="34" charset="77"/>
              </a:rPr>
              <a:t>Domino</a:t>
            </a:r>
          </a:p>
        </p:txBody>
      </p:sp>
      <p:sp>
        <p:nvSpPr>
          <p:cNvPr id="2" name="Title 1"/>
          <p:cNvSpPr>
            <a:spLocks noGrp="1"/>
          </p:cNvSpPr>
          <p:nvPr>
            <p:ph type="title"/>
          </p:nvPr>
        </p:nvSpPr>
        <p:spPr>
          <a:xfrm>
            <a:off x="571582" y="982461"/>
            <a:ext cx="8000835" cy="3105509"/>
          </a:xfrm>
        </p:spPr>
        <p:txBody>
          <a:bodyPr/>
          <a:lstStyle/>
          <a:p>
            <a:pPr>
              <a:lnSpc>
                <a:spcPct val="100000"/>
              </a:lnSpc>
              <a:spcAft>
                <a:spcPts val="2400"/>
              </a:spcAft>
            </a:pPr>
            <a:r>
              <a:rPr lang="en-US" sz="7200" dirty="0">
                <a:latin typeface="IBM Plex Sans Condensed" panose="020B0506050203000203" pitchFamily="34" charset="77"/>
              </a:rPr>
              <a:t>What does that have to do with…</a:t>
            </a:r>
            <a:r>
              <a:rPr lang="en-US" sz="6600" dirty="0">
                <a:latin typeface="IBM Plex Sans Condensed" panose="020B0506050203000203" pitchFamily="34" charset="77"/>
              </a:rPr>
              <a:t> </a:t>
            </a:r>
            <a:endParaRPr lang="en-US" sz="3200" dirty="0">
              <a:latin typeface="IBM Plex Sans Condensed" panose="020B0506050203000203" pitchFamily="34" charset="77"/>
            </a:endParaRPr>
          </a:p>
        </p:txBody>
      </p:sp>
      <p:sp>
        <p:nvSpPr>
          <p:cNvPr id="3" name="Footer Placeholder 2"/>
          <p:cNvSpPr>
            <a:spLocks noGrp="1"/>
          </p:cNvSpPr>
          <p:nvPr>
            <p:ph type="ftr" sz="quarter" idx="11"/>
          </p:nvPr>
        </p:nvSpPr>
        <p:spPr>
          <a:xfrm>
            <a:off x="228600" y="4547913"/>
            <a:ext cx="1841127" cy="523220"/>
          </a:xfrm>
        </p:spPr>
        <p:txBody>
          <a:bodyPr/>
          <a:lstStyle/>
          <a:p>
            <a:r>
              <a:rPr lang="en-US" dirty="0">
                <a:solidFill>
                  <a:schemeClr val="bg2">
                    <a:alpha val="34000"/>
                  </a:schemeClr>
                </a:solidFill>
              </a:rPr>
              <a:t>Think 2019 </a:t>
            </a:r>
          </a:p>
          <a:p>
            <a:r>
              <a:rPr lang="en-US" dirty="0">
                <a:solidFill>
                  <a:schemeClr val="bg2">
                    <a:alpha val="34000"/>
                  </a:schemeClr>
                </a:solidFill>
              </a:rPr>
              <a:t>Session 7604</a:t>
            </a:r>
          </a:p>
          <a:p>
            <a:r>
              <a:rPr lang="en-US" dirty="0">
                <a:solidFill>
                  <a:schemeClr val="bg2">
                    <a:alpha val="34000"/>
                  </a:schemeClr>
                </a:solidFill>
              </a:rPr>
              <a:t>February 12-15, 2019</a:t>
            </a:r>
          </a:p>
          <a:p>
            <a:r>
              <a:rPr lang="en-US" dirty="0">
                <a:solidFill>
                  <a:schemeClr val="bg2">
                    <a:alpha val="34000"/>
                  </a:schemeClr>
                </a:solidFill>
              </a:rPr>
              <a:t>© 2019 IBM Corporation</a:t>
            </a:r>
          </a:p>
        </p:txBody>
      </p:sp>
      <p:sp>
        <p:nvSpPr>
          <p:cNvPr id="4" name="TextBox 3">
            <a:extLst>
              <a:ext uri="{FF2B5EF4-FFF2-40B4-BE49-F238E27FC236}">
                <a16:creationId xmlns:a16="http://schemas.microsoft.com/office/drawing/2014/main" id="{91D0E220-0B79-964B-8FC1-2CA106644BB5}"/>
              </a:ext>
            </a:extLst>
          </p:cNvPr>
          <p:cNvSpPr txBox="1"/>
          <p:nvPr/>
        </p:nvSpPr>
        <p:spPr>
          <a:xfrm>
            <a:off x="228600" y="324325"/>
            <a:ext cx="1677062" cy="523220"/>
          </a:xfrm>
          <a:prstGeom prst="rect">
            <a:avLst/>
          </a:prstGeom>
          <a:noFill/>
        </p:spPr>
        <p:txBody>
          <a:bodyPr wrap="none" rtlCol="0">
            <a:spAutoFit/>
          </a:bodyPr>
          <a:lstStyle/>
          <a:p>
            <a:r>
              <a:rPr lang="en-US" sz="2800" dirty="0">
                <a:solidFill>
                  <a:schemeClr val="bg2">
                    <a:alpha val="73000"/>
                  </a:schemeClr>
                </a:solidFill>
              </a:rPr>
              <a:t>OK, but…</a:t>
            </a:r>
          </a:p>
        </p:txBody>
      </p:sp>
    </p:spTree>
    <p:extLst>
      <p:ext uri="{BB962C8B-B14F-4D97-AF65-F5344CB8AC3E}">
        <p14:creationId xmlns:p14="http://schemas.microsoft.com/office/powerpoint/2010/main" val="389240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22954</TotalTime>
  <Words>2020</Words>
  <Application>Microsoft Macintosh PowerPoint</Application>
  <PresentationFormat>On-screen Show (16:9)</PresentationFormat>
  <Paragraphs>291</Paragraphs>
  <Slides>38</Slides>
  <Notes>25</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38</vt:i4>
      </vt:variant>
    </vt:vector>
  </HeadingPairs>
  <TitlesOfParts>
    <vt:vector size="52" baseType="lpstr">
      <vt:lpstr>American Typewriter</vt:lpstr>
      <vt:lpstr>Another</vt:lpstr>
      <vt:lpstr>Arial</vt:lpstr>
      <vt:lpstr>Calibri</vt:lpstr>
      <vt:lpstr>Courier</vt:lpstr>
      <vt:lpstr>IBM Plex Sans</vt:lpstr>
      <vt:lpstr>IBM Plex Sans Condensed</vt:lpstr>
      <vt:lpstr>IBM Plex Sans Light</vt:lpstr>
      <vt:lpstr>blk_background_2017</vt:lpstr>
      <vt:lpstr>dk_blu_background_2017</vt:lpstr>
      <vt:lpstr>gry_background_2017</vt:lpstr>
      <vt:lpstr>wht_background_2017</vt:lpstr>
      <vt:lpstr>1_wht_background_2017</vt:lpstr>
      <vt:lpstr>1_gry_background_2017</vt:lpstr>
      <vt:lpstr>Using Node-RED to Bring IBM Domino Content into Your Web and Mobile Applications —            Scott Good scott.good@us.ibm.com</vt:lpstr>
      <vt:lpstr>PowerPoint Presentation</vt:lpstr>
      <vt:lpstr>Agenda </vt:lpstr>
      <vt:lpstr>Part 1: What exactly is Node-RED and why should you care?</vt:lpstr>
      <vt:lpstr>“Why does getting data from   have to be so hard?” </vt:lpstr>
      <vt:lpstr>Node-RED is a flow-based programming tool</vt:lpstr>
      <vt:lpstr>Yeah, but… </vt:lpstr>
      <vt:lpstr>Demonstration The basics of…</vt:lpstr>
      <vt:lpstr>What does that have to do with… </vt:lpstr>
      <vt:lpstr>Part 2: Node-RED           (with Domino)</vt:lpstr>
      <vt:lpstr>Consider this question…</vt:lpstr>
      <vt:lpstr>One option: LotusScript</vt:lpstr>
      <vt:lpstr>Or: LotusScript with DQL</vt:lpstr>
      <vt:lpstr>Or: JavaScript with DQL</vt:lpstr>
      <vt:lpstr>All that great at coding for Domino</vt:lpstr>
      <vt:lpstr>With Node-RED you’d build a flowchart</vt:lpstr>
      <vt:lpstr>Demonstration A simple web service</vt:lpstr>
      <vt:lpstr>The only actual code</vt:lpstr>
      <vt:lpstr>Just to be clear…</vt:lpstr>
      <vt:lpstr>Part 3: More details, more complex processing</vt:lpstr>
      <vt:lpstr>Installing the Domino 10 nodes</vt:lpstr>
      <vt:lpstr>The Domino10 nodes</vt:lpstr>
      <vt:lpstr>Special msg values</vt:lpstr>
      <vt:lpstr>Get Documents node</vt:lpstr>
      <vt:lpstr>Get Documents node</vt:lpstr>
      <vt:lpstr>Explain Query node</vt:lpstr>
      <vt:lpstr>Replace Docs/Items node</vt:lpstr>
      <vt:lpstr>Syntax considerations</vt:lpstr>
      <vt:lpstr>More syntax</vt:lpstr>
      <vt:lpstr>Demonstration Working with Domino content</vt:lpstr>
      <vt:lpstr>Questions? (and, hopefully, answers)</vt:lpstr>
      <vt:lpstr>Notices and disclaimers</vt:lpstr>
      <vt:lpstr>Notices and disclaimers continued </vt:lpstr>
      <vt:lpstr>PowerPoint Presentation</vt:lpstr>
      <vt:lpstr>PowerPoint Presentation</vt:lpstr>
      <vt:lpstr>The whole thing…</vt:lpstr>
      <vt:lpstr>Start to finish: 2-5 minutes</vt:lpstr>
      <vt:lpstr>The Node-RED msg object</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Scott Good</cp:lastModifiedBy>
  <cp:revision>239</cp:revision>
  <cp:lastPrinted>2019-01-30T14:23:49Z</cp:lastPrinted>
  <dcterms:created xsi:type="dcterms:W3CDTF">2017-12-15T17:43:10Z</dcterms:created>
  <dcterms:modified xsi:type="dcterms:W3CDTF">2019-02-14T16:38:13Z</dcterms:modified>
</cp:coreProperties>
</file>